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4" r:id="rId1"/>
  </p:sldMasterIdLst>
  <p:notesMasterIdLst>
    <p:notesMasterId r:id="rId23"/>
  </p:notesMasterIdLst>
  <p:sldIdLst>
    <p:sldId id="256" r:id="rId2"/>
    <p:sldId id="266" r:id="rId3"/>
    <p:sldId id="257" r:id="rId4"/>
    <p:sldId id="258" r:id="rId5"/>
    <p:sldId id="276" r:id="rId6"/>
    <p:sldId id="274" r:id="rId7"/>
    <p:sldId id="275" r:id="rId8"/>
    <p:sldId id="259" r:id="rId9"/>
    <p:sldId id="277" r:id="rId10"/>
    <p:sldId id="261" r:id="rId11"/>
    <p:sldId id="262" r:id="rId12"/>
    <p:sldId id="263" r:id="rId13"/>
    <p:sldId id="264" r:id="rId14"/>
    <p:sldId id="270" r:id="rId15"/>
    <p:sldId id="271" r:id="rId16"/>
    <p:sldId id="272" r:id="rId17"/>
    <p:sldId id="273" r:id="rId18"/>
    <p:sldId id="265" r:id="rId19"/>
    <p:sldId id="267" r:id="rId20"/>
    <p:sldId id="268" r:id="rId21"/>
    <p:sldId id="269" r:id="rId22"/>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66" d="100"/>
          <a:sy n="66" d="100"/>
        </p:scale>
        <p:origin x="10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041" y="-12043"/>
            <a:ext cx="13041499" cy="977768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607958" y="3419782"/>
            <a:ext cx="8286889" cy="2341407"/>
          </a:xfrm>
        </p:spPr>
        <p:txBody>
          <a:bodyPr anchor="b">
            <a:noAutofit/>
          </a:bodyPr>
          <a:lstStyle>
            <a:lvl1pPr algn="r">
              <a:defRPr sz="76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607958" y="5761187"/>
            <a:ext cx="8286889" cy="1560034"/>
          </a:xfrm>
        </p:spPr>
        <p:txBody>
          <a:bodyPr anchor="t"/>
          <a:lstStyle>
            <a:lvl1pPr marL="0" indent="0" algn="r">
              <a:buNone/>
              <a:defRPr>
                <a:solidFill>
                  <a:schemeClr val="tx1">
                    <a:lumMod val="50000"/>
                    <a:lumOff val="50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1143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987" y="866986"/>
            <a:ext cx="9027860" cy="4840676"/>
          </a:xfrm>
        </p:spPr>
        <p:txBody>
          <a:bodyPr anchor="ctr">
            <a:normAutofit/>
          </a:bodyPr>
          <a:lstStyle>
            <a:lvl1pPr algn="l">
              <a:defRPr sz="6258" b="0" cap="none"/>
            </a:lvl1pPr>
          </a:lstStyle>
          <a:p>
            <a:r>
              <a:rPr lang="en-US"/>
              <a:t>Click to edit Master title style</a:t>
            </a:r>
            <a:endParaRPr lang="en-US" dirty="0"/>
          </a:p>
        </p:txBody>
      </p:sp>
      <p:sp>
        <p:nvSpPr>
          <p:cNvPr id="3" name="Text Placeholder 2"/>
          <p:cNvSpPr>
            <a:spLocks noGrp="1"/>
          </p:cNvSpPr>
          <p:nvPr>
            <p:ph type="body" idx="1"/>
          </p:nvPr>
        </p:nvSpPr>
        <p:spPr>
          <a:xfrm>
            <a:off x="866987" y="6357902"/>
            <a:ext cx="9027860" cy="2234257"/>
          </a:xfrm>
        </p:spPr>
        <p:txBody>
          <a:bodyPr anchor="ctr">
            <a:normAutofit/>
          </a:bodyPr>
          <a:lstStyle>
            <a:lvl1pPr marL="0" indent="0" algn="l">
              <a:buNone/>
              <a:defRPr sz="2560">
                <a:solidFill>
                  <a:schemeClr val="tx1">
                    <a:lumMod val="75000"/>
                    <a:lumOff val="2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657992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2059" y="866987"/>
            <a:ext cx="8635992" cy="4298809"/>
          </a:xfrm>
        </p:spPr>
        <p:txBody>
          <a:bodyPr anchor="ctr">
            <a:normAutofit/>
          </a:bodyPr>
          <a:lstStyle>
            <a:lvl1pPr algn="l">
              <a:defRPr sz="625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565972" y="5165795"/>
            <a:ext cx="7708166" cy="541867"/>
          </a:xfrm>
        </p:spPr>
        <p:txBody>
          <a:bodyPr anchor="ctr">
            <a:noAutofit/>
          </a:bodyPr>
          <a:lstStyle>
            <a:lvl1pPr marL="0" indent="0">
              <a:buFontTx/>
              <a:buNone/>
              <a:defRPr sz="2276">
                <a:solidFill>
                  <a:schemeClr val="tx1">
                    <a:lumMod val="50000"/>
                    <a:lumOff val="50000"/>
                  </a:schemeClr>
                </a:solidFill>
              </a:defRPr>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a:t>Edit Master text styles</a:t>
            </a:r>
          </a:p>
        </p:txBody>
      </p:sp>
      <p:sp>
        <p:nvSpPr>
          <p:cNvPr id="3" name="Text Placeholder 2"/>
          <p:cNvSpPr>
            <a:spLocks noGrp="1"/>
          </p:cNvSpPr>
          <p:nvPr>
            <p:ph type="body" idx="1"/>
          </p:nvPr>
        </p:nvSpPr>
        <p:spPr>
          <a:xfrm>
            <a:off x="866985" y="6357902"/>
            <a:ext cx="9027861" cy="2234257"/>
          </a:xfrm>
        </p:spPr>
        <p:txBody>
          <a:bodyPr anchor="ctr">
            <a:normAutofit/>
          </a:bodyPr>
          <a:lstStyle>
            <a:lvl1pPr marL="0" indent="0" algn="l">
              <a:buNone/>
              <a:defRPr sz="2560">
                <a:solidFill>
                  <a:schemeClr val="tx1">
                    <a:lumMod val="75000"/>
                    <a:lumOff val="2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686523" y="1124093"/>
            <a:ext cx="650409" cy="831681"/>
          </a:xfrm>
          <a:prstGeom prst="rect">
            <a:avLst/>
          </a:prstGeom>
        </p:spPr>
        <p:txBody>
          <a:bodyPr vert="horz" lIns="130048" tIns="65024" rIns="130048" bIns="65024" rtlCol="0" anchor="ctr">
            <a:noAutofit/>
          </a:bodyPr>
          <a:lstStyle/>
          <a:p>
            <a:pPr lvl="0"/>
            <a:r>
              <a:rPr lang="en-US" sz="1137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596728" y="4105324"/>
            <a:ext cx="650409" cy="831681"/>
          </a:xfrm>
          <a:prstGeom prst="rect">
            <a:avLst/>
          </a:prstGeom>
        </p:spPr>
        <p:txBody>
          <a:bodyPr vert="horz" lIns="130048" tIns="65024" rIns="130048" bIns="65024" rtlCol="0" anchor="ctr">
            <a:noAutofit/>
          </a:bodyPr>
          <a:lstStyle/>
          <a:p>
            <a:pPr lvl="0"/>
            <a:r>
              <a:rPr lang="en-US" sz="1137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430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985" y="2747716"/>
            <a:ext cx="9027861" cy="3691321"/>
          </a:xfrm>
        </p:spPr>
        <p:txBody>
          <a:bodyPr anchor="b">
            <a:normAutofit/>
          </a:bodyPr>
          <a:lstStyle>
            <a:lvl1pPr algn="l">
              <a:defRPr sz="6258" b="0" cap="none"/>
            </a:lvl1pPr>
          </a:lstStyle>
          <a:p>
            <a:r>
              <a:rPr lang="en-US"/>
              <a:t>Click to edit Master title style</a:t>
            </a:r>
            <a:endParaRPr lang="en-US" dirty="0"/>
          </a:p>
        </p:txBody>
      </p:sp>
      <p:sp>
        <p:nvSpPr>
          <p:cNvPr id="3" name="Text Placeholder 2"/>
          <p:cNvSpPr>
            <a:spLocks noGrp="1"/>
          </p:cNvSpPr>
          <p:nvPr>
            <p:ph type="body" idx="1"/>
          </p:nvPr>
        </p:nvSpPr>
        <p:spPr>
          <a:xfrm>
            <a:off x="866985" y="6439037"/>
            <a:ext cx="9027861" cy="2153122"/>
          </a:xfrm>
        </p:spPr>
        <p:txBody>
          <a:bodyPr anchor="t">
            <a:normAutofit/>
          </a:bodyPr>
          <a:lstStyle>
            <a:lvl1pPr marL="0" indent="0" algn="l">
              <a:buNone/>
              <a:defRPr sz="2560">
                <a:solidFill>
                  <a:schemeClr val="tx1">
                    <a:lumMod val="75000"/>
                    <a:lumOff val="2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560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02059" y="866987"/>
            <a:ext cx="8635992" cy="4298809"/>
          </a:xfrm>
        </p:spPr>
        <p:txBody>
          <a:bodyPr anchor="ctr">
            <a:normAutofit/>
          </a:bodyPr>
          <a:lstStyle>
            <a:lvl1pPr algn="l">
              <a:defRPr sz="625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66982" y="5707662"/>
            <a:ext cx="9027863" cy="731375"/>
          </a:xfrm>
        </p:spPr>
        <p:txBody>
          <a:bodyPr anchor="b">
            <a:noAutofit/>
          </a:bodyPr>
          <a:lstStyle>
            <a:lvl1pPr marL="0" indent="0">
              <a:buFontTx/>
              <a:buNone/>
              <a:defRPr sz="3413">
                <a:solidFill>
                  <a:schemeClr val="tx1">
                    <a:lumMod val="75000"/>
                    <a:lumOff val="25000"/>
                  </a:schemeClr>
                </a:solidFill>
              </a:defRPr>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a:t>Edit Master text styles</a:t>
            </a:r>
          </a:p>
        </p:txBody>
      </p:sp>
      <p:sp>
        <p:nvSpPr>
          <p:cNvPr id="3" name="Text Placeholder 2"/>
          <p:cNvSpPr>
            <a:spLocks noGrp="1"/>
          </p:cNvSpPr>
          <p:nvPr>
            <p:ph type="body" idx="1"/>
          </p:nvPr>
        </p:nvSpPr>
        <p:spPr>
          <a:xfrm>
            <a:off x="866985" y="6439037"/>
            <a:ext cx="9027861" cy="2153122"/>
          </a:xfrm>
        </p:spPr>
        <p:txBody>
          <a:bodyPr anchor="t">
            <a:normAutofit/>
          </a:bodyPr>
          <a:lstStyle>
            <a:lvl1pPr marL="0" indent="0" algn="l">
              <a:buNone/>
              <a:defRPr sz="2560">
                <a:solidFill>
                  <a:schemeClr val="tx1">
                    <a:lumMod val="50000"/>
                    <a:lumOff val="5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
        <p:nvSpPr>
          <p:cNvPr id="24" name="TextBox 23"/>
          <p:cNvSpPr txBox="1"/>
          <p:nvPr/>
        </p:nvSpPr>
        <p:spPr>
          <a:xfrm>
            <a:off x="686523" y="1124093"/>
            <a:ext cx="650409" cy="831681"/>
          </a:xfrm>
          <a:prstGeom prst="rect">
            <a:avLst/>
          </a:prstGeom>
        </p:spPr>
        <p:txBody>
          <a:bodyPr vert="horz" lIns="130048" tIns="65024" rIns="130048" bIns="65024" rtlCol="0" anchor="ctr">
            <a:noAutofit/>
          </a:bodyPr>
          <a:lstStyle/>
          <a:p>
            <a:pPr lvl="0"/>
            <a:r>
              <a:rPr lang="en-US" sz="1137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596728" y="4105324"/>
            <a:ext cx="650409" cy="831681"/>
          </a:xfrm>
          <a:prstGeom prst="rect">
            <a:avLst/>
          </a:prstGeom>
        </p:spPr>
        <p:txBody>
          <a:bodyPr vert="horz" lIns="130048" tIns="65024" rIns="130048" bIns="65024" rtlCol="0" anchor="ctr">
            <a:noAutofit/>
          </a:bodyPr>
          <a:lstStyle/>
          <a:p>
            <a:pPr lvl="0"/>
            <a:r>
              <a:rPr lang="en-US" sz="1137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4249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75874" y="866987"/>
            <a:ext cx="9018972" cy="4298809"/>
          </a:xfrm>
        </p:spPr>
        <p:txBody>
          <a:bodyPr anchor="ctr">
            <a:normAutofit/>
          </a:bodyPr>
          <a:lstStyle>
            <a:lvl1pPr algn="l">
              <a:defRPr sz="625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66982" y="5707662"/>
            <a:ext cx="9027863" cy="731375"/>
          </a:xfrm>
        </p:spPr>
        <p:txBody>
          <a:bodyPr anchor="b">
            <a:noAutofit/>
          </a:bodyPr>
          <a:lstStyle>
            <a:lvl1pPr marL="0" indent="0">
              <a:buFontTx/>
              <a:buNone/>
              <a:defRPr sz="3413">
                <a:solidFill>
                  <a:schemeClr val="accent1"/>
                </a:solidFill>
              </a:defRPr>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a:t>Edit Master text styles</a:t>
            </a:r>
          </a:p>
        </p:txBody>
      </p:sp>
      <p:sp>
        <p:nvSpPr>
          <p:cNvPr id="3" name="Text Placeholder 2"/>
          <p:cNvSpPr>
            <a:spLocks noGrp="1"/>
          </p:cNvSpPr>
          <p:nvPr>
            <p:ph type="body" idx="1"/>
          </p:nvPr>
        </p:nvSpPr>
        <p:spPr>
          <a:xfrm>
            <a:off x="866985" y="6439037"/>
            <a:ext cx="9027861" cy="2153122"/>
          </a:xfrm>
        </p:spPr>
        <p:txBody>
          <a:bodyPr anchor="t">
            <a:normAutofit/>
          </a:bodyPr>
          <a:lstStyle>
            <a:lvl1pPr marL="0" indent="0" algn="l">
              <a:buNone/>
              <a:defRPr sz="2560">
                <a:solidFill>
                  <a:schemeClr val="tx1">
                    <a:lumMod val="50000"/>
                    <a:lumOff val="5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58696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14546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66" y="866988"/>
            <a:ext cx="1392088" cy="746873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66985" y="866988"/>
            <a:ext cx="7388481" cy="7468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5544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0874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985" y="3841235"/>
            <a:ext cx="9027861" cy="2597804"/>
          </a:xfrm>
        </p:spPr>
        <p:txBody>
          <a:bodyPr anchor="b"/>
          <a:lstStyle>
            <a:lvl1pPr algn="l">
              <a:defRPr sz="5689" b="0" cap="none"/>
            </a:lvl1pPr>
          </a:lstStyle>
          <a:p>
            <a:r>
              <a:rPr lang="en-US"/>
              <a:t>Click to edit Master title style</a:t>
            </a:r>
            <a:endParaRPr lang="en-US" dirty="0"/>
          </a:p>
        </p:txBody>
      </p:sp>
      <p:sp>
        <p:nvSpPr>
          <p:cNvPr id="3" name="Text Placeholder 2"/>
          <p:cNvSpPr>
            <a:spLocks noGrp="1"/>
          </p:cNvSpPr>
          <p:nvPr>
            <p:ph type="body" idx="1"/>
          </p:nvPr>
        </p:nvSpPr>
        <p:spPr>
          <a:xfrm>
            <a:off x="866985" y="6439037"/>
            <a:ext cx="9027861" cy="1223680"/>
          </a:xfrm>
        </p:spPr>
        <p:txBody>
          <a:bodyPr anchor="t"/>
          <a:lstStyle>
            <a:lvl1pPr marL="0" indent="0" algn="l">
              <a:buNone/>
              <a:defRPr sz="2844">
                <a:solidFill>
                  <a:schemeClr val="tx1">
                    <a:lumMod val="50000"/>
                    <a:lumOff val="5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E158A9-3219-43B2-9FF3-2FC10DD38E85}"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6758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6987" y="866987"/>
            <a:ext cx="9027860" cy="187847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66988" y="3072838"/>
            <a:ext cx="4391977" cy="5519320"/>
          </a:xfrm>
        </p:spPr>
        <p:txBody>
          <a:bodyPr>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02868" y="3072840"/>
            <a:ext cx="4391979" cy="5519322"/>
          </a:xfrm>
        </p:spPr>
        <p:txBody>
          <a:bodyPr>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E158A9-3219-43B2-9FF3-2FC10DD38E8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4996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66986" y="866987"/>
            <a:ext cx="9027858" cy="1878471"/>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985" y="3073398"/>
            <a:ext cx="4395622" cy="819573"/>
          </a:xfrm>
        </p:spPr>
        <p:txBody>
          <a:bodyPr anchor="b">
            <a:noAutofit/>
          </a:bodyPr>
          <a:lstStyle>
            <a:lvl1pPr marL="0" indent="0">
              <a:buNone/>
              <a:defRPr sz="3413" b="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4" name="Content Placeholder 3"/>
          <p:cNvSpPr>
            <a:spLocks noGrp="1"/>
          </p:cNvSpPr>
          <p:nvPr>
            <p:ph sz="half" idx="2"/>
          </p:nvPr>
        </p:nvSpPr>
        <p:spPr>
          <a:xfrm>
            <a:off x="866985" y="3892973"/>
            <a:ext cx="4395622" cy="469918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99222" y="3073398"/>
            <a:ext cx="4395622" cy="819573"/>
          </a:xfrm>
        </p:spPr>
        <p:txBody>
          <a:bodyPr anchor="b">
            <a:noAutofit/>
          </a:bodyPr>
          <a:lstStyle>
            <a:lvl1pPr marL="0" indent="0">
              <a:buNone/>
              <a:defRPr sz="3413" b="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6" name="Content Placeholder 5"/>
          <p:cNvSpPr>
            <a:spLocks noGrp="1"/>
          </p:cNvSpPr>
          <p:nvPr>
            <p:ph sz="quarter" idx="4"/>
          </p:nvPr>
        </p:nvSpPr>
        <p:spPr>
          <a:xfrm>
            <a:off x="5499222" y="3892973"/>
            <a:ext cx="4395622" cy="469918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E158A9-3219-43B2-9FF3-2FC10DD38E85}" type="datetimeFigureOut">
              <a:rPr lang="en-US" smtClean="0"/>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7842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6985" y="866987"/>
            <a:ext cx="9027860" cy="1878471"/>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E158A9-3219-43B2-9FF3-2FC10DD38E85}" type="datetimeFigureOut">
              <a:rPr lang="en-US" smtClean="0"/>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61820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E158A9-3219-43B2-9FF3-2FC10DD38E85}" type="datetimeFigureOut">
              <a:rPr lang="en-US" smtClean="0"/>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4497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985" y="2131348"/>
            <a:ext cx="3968259" cy="1818263"/>
          </a:xfrm>
        </p:spPr>
        <p:txBody>
          <a:bodyPr anchor="b">
            <a:normAutofit/>
          </a:bodyPr>
          <a:lstStyle>
            <a:lvl1pPr>
              <a:defRPr sz="2844"/>
            </a:lvl1pPr>
          </a:lstStyle>
          <a:p>
            <a:r>
              <a:rPr lang="en-US"/>
              <a:t>Click to edit Master title style</a:t>
            </a:r>
            <a:endParaRPr lang="en-US" dirty="0"/>
          </a:p>
        </p:txBody>
      </p:sp>
      <p:sp>
        <p:nvSpPr>
          <p:cNvPr id="3" name="Content Placeholder 2"/>
          <p:cNvSpPr>
            <a:spLocks noGrp="1"/>
          </p:cNvSpPr>
          <p:nvPr>
            <p:ph idx="1"/>
          </p:nvPr>
        </p:nvSpPr>
        <p:spPr>
          <a:xfrm>
            <a:off x="5079147" y="732338"/>
            <a:ext cx="4815697" cy="78598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985" y="3949610"/>
            <a:ext cx="3968259" cy="3675661"/>
          </a:xfrm>
        </p:spPr>
        <p:txBody>
          <a:bodyPr>
            <a:normAutofit/>
          </a:bodyPr>
          <a:lstStyle>
            <a:lvl1pPr marL="0" indent="0">
              <a:buNone/>
              <a:defRPr sz="1991"/>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58E158A9-3219-43B2-9FF3-2FC10DD38E8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2351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985" y="6827520"/>
            <a:ext cx="9027860" cy="806027"/>
          </a:xfrm>
        </p:spPr>
        <p:txBody>
          <a:bodyPr anchor="b">
            <a:normAutofit/>
          </a:bodyPr>
          <a:lstStyle>
            <a:lvl1pPr algn="l">
              <a:defRPr sz="3413"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985" y="866986"/>
            <a:ext cx="9027860" cy="5469466"/>
          </a:xfrm>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a:t>Click icon to add picture</a:t>
            </a:r>
            <a:endParaRPr lang="en-US" dirty="0"/>
          </a:p>
        </p:txBody>
      </p:sp>
      <p:sp>
        <p:nvSpPr>
          <p:cNvPr id="4" name="Text Placeholder 3"/>
          <p:cNvSpPr>
            <a:spLocks noGrp="1"/>
          </p:cNvSpPr>
          <p:nvPr>
            <p:ph type="body" sz="half" idx="2"/>
          </p:nvPr>
        </p:nvSpPr>
        <p:spPr>
          <a:xfrm>
            <a:off x="866985" y="7633547"/>
            <a:ext cx="9027860" cy="958612"/>
          </a:xfrm>
        </p:spPr>
        <p:txBody>
          <a:bodyPr>
            <a:normAutofit/>
          </a:bodyPr>
          <a:lstStyle>
            <a:lvl1pPr marL="0" indent="0">
              <a:buNone/>
              <a:defRPr sz="1707"/>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Edit Master text styles</a:t>
            </a:r>
          </a:p>
        </p:txBody>
      </p:sp>
      <p:sp>
        <p:nvSpPr>
          <p:cNvPr id="5" name="Date Placeholder 4"/>
          <p:cNvSpPr>
            <a:spLocks noGrp="1"/>
          </p:cNvSpPr>
          <p:nvPr>
            <p:ph type="dt" sz="half" idx="10"/>
          </p:nvPr>
        </p:nvSpPr>
        <p:spPr/>
        <p:txBody>
          <a:bodyPr/>
          <a:lstStyle/>
          <a:p>
            <a:fld id="{58E158A9-3219-43B2-9FF3-2FC10DD38E85}"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4813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2041" y="-12043"/>
            <a:ext cx="13041500" cy="977768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66986" y="866987"/>
            <a:ext cx="9027858" cy="187847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66985" y="3072840"/>
            <a:ext cx="9027860" cy="55193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7478" y="8592161"/>
            <a:ext cx="972988"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58E158A9-3219-43B2-9FF3-2FC10DD38E85}" type="datetimeFigureOut">
              <a:rPr lang="en-US" smtClean="0"/>
              <a:t>6/13/2024</a:t>
            </a:fld>
            <a:endParaRPr lang="en-US"/>
          </a:p>
        </p:txBody>
      </p:sp>
      <p:sp>
        <p:nvSpPr>
          <p:cNvPr id="5" name="Footer Placeholder 4"/>
          <p:cNvSpPr>
            <a:spLocks noGrp="1"/>
          </p:cNvSpPr>
          <p:nvPr>
            <p:ph type="ftr" sz="quarter" idx="3"/>
          </p:nvPr>
        </p:nvSpPr>
        <p:spPr>
          <a:xfrm>
            <a:off x="866986" y="8592161"/>
            <a:ext cx="6574895" cy="519289"/>
          </a:xfrm>
          <a:prstGeom prst="rect">
            <a:avLst/>
          </a:prstGeom>
        </p:spPr>
        <p:txBody>
          <a:bodyPr vert="horz" lIns="91440" tIns="45720" rIns="91440" bIns="45720" rtlCol="0" anchor="ctr"/>
          <a:lstStyle>
            <a:lvl1pPr algn="l">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65762" y="8592161"/>
            <a:ext cx="729085" cy="519289"/>
          </a:xfrm>
          <a:prstGeom prst="rect">
            <a:avLst/>
          </a:prstGeom>
        </p:spPr>
        <p:txBody>
          <a:bodyPr vert="horz" lIns="91440" tIns="45720" rIns="91440" bIns="45720" rtlCol="0" anchor="ctr"/>
          <a:lstStyle>
            <a:lvl1pPr algn="r">
              <a:defRPr sz="1280">
                <a:solidFill>
                  <a:schemeClr val="accent1"/>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00143951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txStyles>
    <p:titleStyle>
      <a:lvl1pPr algn="l" defTabSz="650230" rtl="0" eaLnBrk="1" latinLnBrk="0" hangingPunct="1">
        <a:spcBef>
          <a:spcPct val="0"/>
        </a:spcBef>
        <a:buNone/>
        <a:defRPr sz="51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87672" indent="-487672" algn="l" defTabSz="650230" rtl="0" eaLnBrk="1" latinLnBrk="0" hangingPunct="1">
        <a:spcBef>
          <a:spcPts val="1422"/>
        </a:spcBef>
        <a:spcAft>
          <a:spcPts val="0"/>
        </a:spcAft>
        <a:buClr>
          <a:schemeClr val="accent1"/>
        </a:buClr>
        <a:buSzPct val="80000"/>
        <a:buFont typeface="Wingdings 3" charset="2"/>
        <a:buChar char=""/>
        <a:defRPr sz="2560" kern="1200">
          <a:solidFill>
            <a:schemeClr val="tx1">
              <a:lumMod val="75000"/>
              <a:lumOff val="25000"/>
            </a:schemeClr>
          </a:solidFill>
          <a:latin typeface="+mn-lt"/>
          <a:ea typeface="+mn-ea"/>
          <a:cs typeface="+mn-cs"/>
        </a:defRPr>
      </a:lvl1pPr>
      <a:lvl2pPr marL="1056623" indent="-406394" algn="l" defTabSz="650230" rtl="0" eaLnBrk="1" latinLnBrk="0" hangingPunct="1">
        <a:spcBef>
          <a:spcPts val="1422"/>
        </a:spcBef>
        <a:spcAft>
          <a:spcPts val="0"/>
        </a:spcAft>
        <a:buClr>
          <a:schemeClr val="accent1"/>
        </a:buClr>
        <a:buSzPct val="80000"/>
        <a:buFont typeface="Wingdings 3" charset="2"/>
        <a:buChar char=""/>
        <a:defRPr sz="2276" kern="1200">
          <a:solidFill>
            <a:schemeClr val="tx1">
              <a:lumMod val="75000"/>
              <a:lumOff val="25000"/>
            </a:schemeClr>
          </a:solidFill>
          <a:latin typeface="+mn-lt"/>
          <a:ea typeface="+mn-ea"/>
          <a:cs typeface="+mn-cs"/>
        </a:defRPr>
      </a:lvl2pPr>
      <a:lvl3pPr marL="1625575" indent="-325115" algn="l" defTabSz="650230" rtl="0" eaLnBrk="1" latinLnBrk="0" hangingPunct="1">
        <a:spcBef>
          <a:spcPts val="1422"/>
        </a:spcBef>
        <a:spcAft>
          <a:spcPts val="0"/>
        </a:spcAft>
        <a:buClr>
          <a:schemeClr val="accent1"/>
        </a:buClr>
        <a:buSzPct val="80000"/>
        <a:buFont typeface="Wingdings 3" charset="2"/>
        <a:buChar char=""/>
        <a:defRPr sz="1991" kern="1200">
          <a:solidFill>
            <a:schemeClr val="tx1">
              <a:lumMod val="75000"/>
              <a:lumOff val="25000"/>
            </a:schemeClr>
          </a:solidFill>
          <a:latin typeface="+mn-lt"/>
          <a:ea typeface="+mn-ea"/>
          <a:cs typeface="+mn-cs"/>
        </a:defRPr>
      </a:lvl3pPr>
      <a:lvl4pPr marL="227580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4pPr>
      <a:lvl5pPr marL="292603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5pPr>
      <a:lvl6pPr marL="357626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6pPr>
      <a:lvl7pPr marL="422649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7pPr>
      <a:lvl8pPr marL="487672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8pPr>
      <a:lvl9pPr marL="5526954" indent="-325115" algn="l" defTabSz="650230" rtl="0" eaLnBrk="1" latinLnBrk="0" hangingPunct="1">
        <a:spcBef>
          <a:spcPts val="1422"/>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w3school.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BMS INSTITUTE OF TECHNOLOGY AND MANAGEMENT"/>
          <p:cNvSpPr txBox="1"/>
          <p:nvPr/>
        </p:nvSpPr>
        <p:spPr>
          <a:xfrm>
            <a:off x="1668771" y="493164"/>
            <a:ext cx="12162739" cy="5282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p>
            <a:pPr>
              <a:defRPr sz="3300">
                <a:latin typeface="Times New Roman"/>
                <a:ea typeface="Times New Roman"/>
                <a:cs typeface="Times New Roman"/>
                <a:sym typeface="Times New Roman"/>
              </a:defRPr>
            </a:pPr>
            <a:r>
              <a:rPr>
                <a:solidFill>
                  <a:schemeClr val="accent5">
                    <a:hueOff val="122773"/>
                    <a:satOff val="6301"/>
                    <a:lumOff val="-20829"/>
                  </a:schemeClr>
                </a:solidFill>
              </a:rPr>
              <a:t>BMS</a:t>
            </a:r>
            <a:r>
              <a:t> </a:t>
            </a:r>
            <a:r>
              <a:rPr>
                <a:solidFill>
                  <a:srgbClr val="000000"/>
                </a:solidFill>
              </a:rPr>
              <a:t>INSTITUTE OF TECHNOLOGY AND MANAGEMENT</a:t>
            </a:r>
          </a:p>
        </p:txBody>
      </p:sp>
      <p:pic>
        <p:nvPicPr>
          <p:cNvPr id="138" name="pasted-movie.png" descr="pasted-movie.png"/>
          <p:cNvPicPr>
            <a:picLocks/>
          </p:cNvPicPr>
          <p:nvPr/>
        </p:nvPicPr>
        <p:blipFill>
          <a:blip r:embed="rId2">
            <a:extLst/>
          </a:blip>
          <a:stretch>
            <a:fillRect/>
          </a:stretch>
        </p:blipFill>
        <p:spPr>
          <a:xfrm>
            <a:off x="446943" y="285657"/>
            <a:ext cx="1174451" cy="1269675"/>
          </a:xfrm>
          <a:prstGeom prst="rect">
            <a:avLst/>
          </a:prstGeom>
        </p:spPr>
      </p:pic>
      <p:sp>
        <p:nvSpPr>
          <p:cNvPr id="139" name="Department  Of  Electronics and Telecommunication Engineering"/>
          <p:cNvSpPr txBox="1"/>
          <p:nvPr/>
        </p:nvSpPr>
        <p:spPr>
          <a:xfrm>
            <a:off x="3119746" y="1072182"/>
            <a:ext cx="7614286" cy="37275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685800">
              <a:spcBef>
                <a:spcPts val="0"/>
              </a:spcBef>
              <a:buClrTx/>
              <a:defRPr sz="2000" b="1">
                <a:solidFill>
                  <a:srgbClr val="000000"/>
                </a:solidFill>
                <a:latin typeface="Times New Roman"/>
                <a:ea typeface="Times New Roman"/>
                <a:cs typeface="Times New Roman"/>
                <a:sym typeface="Times New Roman"/>
              </a:defRPr>
            </a:lvl1pPr>
          </a:lstStyle>
          <a:p>
            <a:r>
              <a:rPr dirty="0"/>
              <a:t>Department  Of  Electronics and Telecommunication Engineering</a:t>
            </a:r>
          </a:p>
        </p:txBody>
      </p:sp>
      <p:pic>
        <p:nvPicPr>
          <p:cNvPr id="140" name="image.png" descr="image.png"/>
          <p:cNvPicPr>
            <a:picLocks noChangeAspect="1"/>
          </p:cNvPicPr>
          <p:nvPr/>
        </p:nvPicPr>
        <p:blipFill>
          <a:blip r:embed="rId3">
            <a:extLst/>
          </a:blip>
          <a:stretch>
            <a:fillRect/>
          </a:stretch>
        </p:blipFill>
        <p:spPr>
          <a:xfrm>
            <a:off x="2086267" y="1939597"/>
            <a:ext cx="7778751" cy="603251"/>
          </a:xfrm>
          <a:prstGeom prst="rect">
            <a:avLst/>
          </a:prstGeom>
          <a:ln w="12700">
            <a:miter lim="400000"/>
          </a:ln>
        </p:spPr>
      </p:pic>
      <p:sp>
        <p:nvSpPr>
          <p:cNvPr id="141" name="On…"/>
          <p:cNvSpPr txBox="1"/>
          <p:nvPr/>
        </p:nvSpPr>
        <p:spPr>
          <a:xfrm>
            <a:off x="2084976" y="2719055"/>
            <a:ext cx="8333423" cy="107721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685800">
              <a:spcBef>
                <a:spcPts val="0"/>
              </a:spcBef>
              <a:buClrTx/>
              <a:defRPr sz="3200" b="1">
                <a:solidFill>
                  <a:srgbClr val="000000"/>
                </a:solidFill>
                <a:latin typeface="Calibri"/>
                <a:ea typeface="Calibri"/>
                <a:cs typeface="Calibri"/>
                <a:sym typeface="Calibri"/>
              </a:defRPr>
            </a:pPr>
            <a:r>
              <a:rPr dirty="0"/>
              <a:t>On</a:t>
            </a:r>
          </a:p>
          <a:p>
            <a:pPr algn="ctr" defTabSz="685800">
              <a:spcBef>
                <a:spcPts val="0"/>
              </a:spcBef>
              <a:buClrTx/>
              <a:defRPr sz="3200" b="1">
                <a:solidFill>
                  <a:srgbClr val="000000"/>
                </a:solidFill>
                <a:latin typeface="Calibri"/>
                <a:ea typeface="Calibri"/>
                <a:cs typeface="Calibri"/>
                <a:sym typeface="Calibri"/>
              </a:defRPr>
            </a:pPr>
            <a:r>
              <a:rPr lang="en-US" sz="3200" b="1" dirty="0" smtClean="0">
                <a:sym typeface="Calibri"/>
              </a:rPr>
              <a:t>A </a:t>
            </a:r>
            <a:r>
              <a:rPr lang="en-US" sz="3200" b="1" dirty="0">
                <a:sym typeface="Calibri"/>
              </a:rPr>
              <a:t>Premium website template for musicians</a:t>
            </a:r>
            <a:endParaRPr dirty="0"/>
          </a:p>
        </p:txBody>
      </p:sp>
      <p:sp>
        <p:nvSpPr>
          <p:cNvPr id="142" name="Presented By:…"/>
          <p:cNvSpPr txBox="1"/>
          <p:nvPr/>
        </p:nvSpPr>
        <p:spPr>
          <a:xfrm>
            <a:off x="2369422" y="4099761"/>
            <a:ext cx="7212439" cy="23083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685800">
              <a:spcBef>
                <a:spcPts val="0"/>
              </a:spcBef>
              <a:buClrTx/>
              <a:defRPr sz="2400">
                <a:solidFill>
                  <a:srgbClr val="000000"/>
                </a:solidFill>
                <a:latin typeface="Times New Roman"/>
                <a:ea typeface="Times New Roman"/>
                <a:cs typeface="Times New Roman"/>
                <a:sym typeface="Times New Roman"/>
              </a:defRPr>
            </a:pPr>
            <a:endParaRPr dirty="0"/>
          </a:p>
          <a:p>
            <a:pPr algn="ctr" defTabSz="685800">
              <a:spcBef>
                <a:spcPts val="0"/>
              </a:spcBef>
              <a:buClrTx/>
              <a:defRPr sz="2400" b="1">
                <a:solidFill>
                  <a:srgbClr val="000000"/>
                </a:solidFill>
                <a:latin typeface="Calibri"/>
                <a:ea typeface="Calibri"/>
                <a:cs typeface="Calibri"/>
                <a:sym typeface="Calibri"/>
              </a:defRPr>
            </a:pPr>
            <a:r>
              <a:rPr dirty="0"/>
              <a:t>Presented By:</a:t>
            </a:r>
          </a:p>
          <a:p>
            <a:pPr algn="ctr" defTabSz="685800">
              <a:spcBef>
                <a:spcPts val="0"/>
              </a:spcBef>
              <a:buClrTx/>
              <a:defRPr sz="2400">
                <a:solidFill>
                  <a:srgbClr val="000000"/>
                </a:solidFill>
                <a:latin typeface="Calibri"/>
                <a:ea typeface="Calibri"/>
                <a:cs typeface="Calibri"/>
                <a:sym typeface="Calibri"/>
              </a:defRPr>
            </a:pPr>
            <a:r>
              <a:rPr dirty="0"/>
              <a:t>Student Name </a:t>
            </a:r>
            <a:r>
              <a:rPr dirty="0" smtClean="0"/>
              <a:t>:</a:t>
            </a:r>
            <a:r>
              <a:rPr lang="en-US" dirty="0" smtClean="0"/>
              <a:t>RAM KMAR</a:t>
            </a:r>
            <a:endParaRPr dirty="0"/>
          </a:p>
          <a:p>
            <a:pPr algn="ctr" defTabSz="685800">
              <a:spcBef>
                <a:spcPts val="0"/>
              </a:spcBef>
              <a:buClrTx/>
              <a:defRPr sz="2400">
                <a:solidFill>
                  <a:srgbClr val="000000"/>
                </a:solidFill>
                <a:latin typeface="Calibri"/>
                <a:ea typeface="Calibri"/>
                <a:cs typeface="Calibri"/>
                <a:sym typeface="Calibri"/>
              </a:defRPr>
            </a:pPr>
            <a:r>
              <a:rPr dirty="0"/>
              <a:t>USN :  </a:t>
            </a:r>
            <a:r>
              <a:rPr dirty="0" smtClean="0"/>
              <a:t>1BY20ET0</a:t>
            </a:r>
            <a:r>
              <a:rPr lang="en-GB" dirty="0" smtClean="0"/>
              <a:t>46</a:t>
            </a:r>
            <a:endParaRPr dirty="0"/>
          </a:p>
          <a:p>
            <a:pPr defTabSz="685800">
              <a:spcBef>
                <a:spcPts val="0"/>
              </a:spcBef>
              <a:buClrTx/>
              <a:defRPr sz="2400">
                <a:solidFill>
                  <a:srgbClr val="000000"/>
                </a:solidFill>
                <a:latin typeface="Calibri"/>
                <a:ea typeface="Calibri"/>
                <a:cs typeface="Calibri"/>
                <a:sym typeface="Calibri"/>
              </a:defRPr>
            </a:pPr>
            <a:endParaRPr dirty="0"/>
          </a:p>
          <a:p>
            <a:pPr defTabSz="685800">
              <a:spcBef>
                <a:spcPts val="0"/>
              </a:spcBef>
              <a:buClrTx/>
              <a:defRPr sz="2400">
                <a:solidFill>
                  <a:srgbClr val="000000"/>
                </a:solidFill>
                <a:latin typeface="Calibri"/>
                <a:ea typeface="Calibri"/>
                <a:cs typeface="Calibri"/>
                <a:sym typeface="Calibri"/>
              </a:defRPr>
            </a:pPr>
            <a:r>
              <a:rPr dirty="0"/>
              <a:t>            </a:t>
            </a:r>
          </a:p>
        </p:txBody>
      </p:sp>
      <p:sp>
        <p:nvSpPr>
          <p:cNvPr id="143" name="Under the guidance of:"/>
          <p:cNvSpPr txBox="1"/>
          <p:nvPr/>
        </p:nvSpPr>
        <p:spPr>
          <a:xfrm>
            <a:off x="3819721" y="5593026"/>
            <a:ext cx="3824090" cy="52883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3200">
                <a:solidFill>
                  <a:srgbClr val="000000"/>
                </a:solidFill>
                <a:latin typeface="Times New Roman"/>
                <a:ea typeface="Times New Roman"/>
                <a:cs typeface="Times New Roman"/>
                <a:sym typeface="Times New Roman"/>
              </a:defRPr>
            </a:lvl1pPr>
          </a:lstStyle>
          <a:p>
            <a:r>
              <a:t>Under the guidance of:</a:t>
            </a:r>
          </a:p>
        </p:txBody>
      </p:sp>
      <p:sp>
        <p:nvSpPr>
          <p:cNvPr id="144" name="Internal Guide:…"/>
          <p:cNvSpPr txBox="1"/>
          <p:nvPr/>
        </p:nvSpPr>
        <p:spPr>
          <a:xfrm>
            <a:off x="918218" y="6518485"/>
            <a:ext cx="2571345" cy="106182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pPr>
              <a:defRPr>
                <a:solidFill>
                  <a:srgbClr val="000000"/>
                </a:solidFill>
                <a:latin typeface="Times New Roman"/>
                <a:ea typeface="Times New Roman"/>
                <a:cs typeface="Times New Roman"/>
                <a:sym typeface="Times New Roman"/>
              </a:defRPr>
            </a:pPr>
            <a:r>
              <a:rPr dirty="0"/>
              <a:t>Internal Guide:</a:t>
            </a:r>
          </a:p>
          <a:p>
            <a:pPr>
              <a:spcBef>
                <a:spcPts val="600"/>
              </a:spcBef>
              <a:defRPr>
                <a:solidFill>
                  <a:srgbClr val="000000"/>
                </a:solidFill>
                <a:latin typeface="Times New Roman"/>
                <a:ea typeface="Times New Roman"/>
                <a:cs typeface="Times New Roman"/>
                <a:sym typeface="Times New Roman"/>
              </a:defRPr>
            </a:pPr>
            <a:r>
              <a:rPr dirty="0"/>
              <a:t>Dr. </a:t>
            </a:r>
            <a:r>
              <a:rPr lang="en-US" dirty="0"/>
              <a:t>SOWMYASHREE MS</a:t>
            </a:r>
            <a:endParaRPr dirty="0"/>
          </a:p>
          <a:p>
            <a:pPr>
              <a:spcBef>
                <a:spcPts val="600"/>
              </a:spcBef>
              <a:defRPr>
                <a:solidFill>
                  <a:srgbClr val="000000"/>
                </a:solidFill>
                <a:latin typeface="Times New Roman"/>
                <a:ea typeface="Times New Roman"/>
                <a:cs typeface="Times New Roman"/>
                <a:sym typeface="Times New Roman"/>
              </a:defRPr>
            </a:pPr>
            <a:r>
              <a:rPr dirty="0"/>
              <a:t>Assistant professor (ETE)</a:t>
            </a:r>
          </a:p>
        </p:txBody>
      </p:sp>
      <p:sp>
        <p:nvSpPr>
          <p:cNvPr id="145" name="External Guide:…"/>
          <p:cNvSpPr txBox="1"/>
          <p:nvPr/>
        </p:nvSpPr>
        <p:spPr>
          <a:xfrm>
            <a:off x="8969539" y="6698645"/>
            <a:ext cx="2954425" cy="16580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pPr>
              <a:defRPr>
                <a:solidFill>
                  <a:srgbClr val="000000"/>
                </a:solidFill>
                <a:latin typeface="Times New Roman"/>
                <a:ea typeface="Times New Roman"/>
                <a:cs typeface="Times New Roman"/>
                <a:sym typeface="Times New Roman"/>
              </a:defRPr>
            </a:pPr>
            <a:r>
              <a:t>External Guide:</a:t>
            </a:r>
          </a:p>
          <a:p>
            <a:pPr>
              <a:spcBef>
                <a:spcPts val="600"/>
              </a:spcBef>
              <a:defRPr>
                <a:solidFill>
                  <a:srgbClr val="000000"/>
                </a:solidFill>
                <a:latin typeface="Times New Roman"/>
                <a:ea typeface="Times New Roman"/>
                <a:cs typeface="Times New Roman"/>
                <a:sym typeface="Times New Roman"/>
              </a:defRPr>
            </a:pPr>
            <a:r>
              <a:t>Nithin K S</a:t>
            </a:r>
          </a:p>
          <a:p>
            <a:pPr>
              <a:spcBef>
                <a:spcPts val="600"/>
              </a:spcBef>
              <a:defRPr>
                <a:solidFill>
                  <a:srgbClr val="000000"/>
                </a:solidFill>
                <a:latin typeface="Times New Roman"/>
                <a:ea typeface="Times New Roman"/>
                <a:cs typeface="Times New Roman"/>
                <a:sym typeface="Times New Roman"/>
              </a:defRPr>
            </a:pPr>
            <a:r>
              <a:t>Project Manager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asks Performed"/>
          <p:cNvSpPr txBox="1"/>
          <p:nvPr/>
        </p:nvSpPr>
        <p:spPr>
          <a:xfrm>
            <a:off x="4152308" y="611073"/>
            <a:ext cx="3851797" cy="7001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latin typeface="Times New Roman"/>
                <a:ea typeface="Times New Roman"/>
                <a:cs typeface="Times New Roman"/>
                <a:sym typeface="Times New Roman"/>
              </a:defRPr>
            </a:lvl1pPr>
          </a:lstStyle>
          <a:p>
            <a:r>
              <a:t>Tasks Performed</a:t>
            </a:r>
          </a:p>
        </p:txBody>
      </p:sp>
      <p:sp>
        <p:nvSpPr>
          <p:cNvPr id="180" name="Website Development: Interns are often involved in developing or assisting in the development of websites. This may include tasks such as coding HTML, CSS, and JavaScript for frontend development."/>
          <p:cNvSpPr txBox="1"/>
          <p:nvPr/>
        </p:nvSpPr>
        <p:spPr>
          <a:xfrm>
            <a:off x="467910" y="1502405"/>
            <a:ext cx="12068980" cy="118494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rPr lang="en-US" sz="2400" dirty="0"/>
              <a:t>1)</a:t>
            </a:r>
            <a:r>
              <a:rPr sz="2400" dirty="0"/>
              <a:t>Website Development: Interns are often involved in developing or assisting in the development of websites. This may include tasks such as coding HTML, CSS, and JavaScript for frontend development.</a:t>
            </a:r>
          </a:p>
        </p:txBody>
      </p:sp>
      <p:sp>
        <p:nvSpPr>
          <p:cNvPr id="181" name="Responsive Design Implementation: Interns may work on ensuring that websites are responsive and optimized for various devices and screen sizes."/>
          <p:cNvSpPr txBox="1"/>
          <p:nvPr/>
        </p:nvSpPr>
        <p:spPr>
          <a:xfrm>
            <a:off x="396892" y="2893830"/>
            <a:ext cx="12039942" cy="118494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p>
            <a:pPr algn="just">
              <a:defRPr>
                <a:latin typeface="Times New Roman"/>
                <a:ea typeface="Times New Roman"/>
                <a:cs typeface="Times New Roman"/>
                <a:sym typeface="Times New Roman"/>
              </a:defRPr>
            </a:pPr>
            <a:endParaRPr lang="en-US" sz="2400" dirty="0">
              <a:solidFill>
                <a:srgbClr val="000000"/>
              </a:solidFill>
            </a:endParaRPr>
          </a:p>
          <a:p>
            <a:pPr algn="just">
              <a:defRPr>
                <a:latin typeface="Times New Roman"/>
                <a:ea typeface="Times New Roman"/>
                <a:cs typeface="Times New Roman"/>
                <a:sym typeface="Times New Roman"/>
              </a:defRPr>
            </a:pPr>
            <a:r>
              <a:rPr lang="en-US" sz="2400">
                <a:solidFill>
                  <a:srgbClr val="000000"/>
                </a:solidFill>
              </a:rPr>
              <a:t>2</a:t>
            </a:r>
            <a:r>
              <a:rPr lang="en-US" sz="2400" dirty="0">
                <a:solidFill>
                  <a:srgbClr val="000000"/>
                </a:solidFill>
              </a:rPr>
              <a:t>)</a:t>
            </a:r>
            <a:r>
              <a:rPr sz="2400" dirty="0">
                <a:solidFill>
                  <a:srgbClr val="000000"/>
                </a:solidFill>
              </a:rPr>
              <a:t>Responsive Design Implementation: Interns may work on ensuring that websites are responsive and optimized for various devices and screen sizes.</a:t>
            </a:r>
            <a:r>
              <a:rPr sz="2400" dirty="0"/>
              <a:t> </a:t>
            </a:r>
          </a:p>
        </p:txBody>
      </p:sp>
      <p:sp>
        <p:nvSpPr>
          <p:cNvPr id="182" name="Collaboration and Version Control: Interns typically collaborate with team members using version control systems like Git."/>
          <p:cNvSpPr txBox="1"/>
          <p:nvPr/>
        </p:nvSpPr>
        <p:spPr>
          <a:xfrm>
            <a:off x="396892" y="4862409"/>
            <a:ext cx="11752177" cy="81560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rPr lang="en-US" sz="2400" dirty="0"/>
              <a:t>3)</a:t>
            </a:r>
            <a:r>
              <a:rPr sz="2400" dirty="0"/>
              <a:t>Collaboration and Version Control: Interns typically collaborate with team members using version control systems like Git.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chnical topic learnt"/>
          <p:cNvSpPr txBox="1"/>
          <p:nvPr/>
        </p:nvSpPr>
        <p:spPr>
          <a:xfrm>
            <a:off x="3362903" y="546804"/>
            <a:ext cx="5175199" cy="75405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lgn="just">
              <a:defRPr sz="4400">
                <a:solidFill>
                  <a:srgbClr val="000000"/>
                </a:solidFill>
                <a:latin typeface="Times New Roman"/>
                <a:ea typeface="Times New Roman"/>
                <a:cs typeface="Times New Roman"/>
                <a:sym typeface="Times New Roman"/>
              </a:defRPr>
            </a:lvl1pPr>
          </a:lstStyle>
          <a:p>
            <a:r>
              <a:rPr dirty="0"/>
              <a:t>Technical topic</a:t>
            </a:r>
            <a:r>
              <a:rPr lang="en-US" dirty="0"/>
              <a:t>s</a:t>
            </a:r>
            <a:r>
              <a:rPr dirty="0"/>
              <a:t> learnt</a:t>
            </a:r>
          </a:p>
        </p:txBody>
      </p:sp>
      <p:sp>
        <p:nvSpPr>
          <p:cNvPr id="185" name="HTML (Hypertext Markup Language)"/>
          <p:cNvSpPr txBox="1"/>
          <p:nvPr/>
        </p:nvSpPr>
        <p:spPr>
          <a:xfrm>
            <a:off x="1000108" y="1674404"/>
            <a:ext cx="11538333" cy="450892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a:solidFill>
                  <a:srgbClr val="000000"/>
                </a:solidFill>
              </a:defRPr>
            </a:lvl1pPr>
          </a:lstStyle>
          <a:p>
            <a:pPr marL="342900" indent="-342900">
              <a:lnSpc>
                <a:spcPct val="150000"/>
              </a:lnSpc>
              <a:buFont typeface="Arial" panose="020B0604020202020204" pitchFamily="34" charset="0"/>
              <a:buChar char="•"/>
            </a:pPr>
            <a:r>
              <a:rPr sz="2000" dirty="0"/>
              <a:t>HTML (Hypertext Markup Language)</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CSS (Cascading Style Sheets)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JavaScript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Responsive Web Design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Web Development Frameworks (e.g., Bootstrap)</a:t>
            </a:r>
          </a:p>
          <a:p>
            <a:endParaRPr lang="en-US" sz="2000" b="1" dirty="0"/>
          </a:p>
          <a:p>
            <a:pPr marL="342900" indent="-342900">
              <a:buFont typeface="Arial" panose="020B0604020202020204" pitchFamily="34" charset="0"/>
              <a:buChar char="•"/>
            </a:pPr>
            <a:endParaRPr lang="en-US" sz="2000" b="1" dirty="0"/>
          </a:p>
          <a:p>
            <a:endParaRPr lang="en-US" sz="2000" b="1" dirty="0"/>
          </a:p>
          <a:p>
            <a:endParaRPr dirty="0"/>
          </a:p>
        </p:txBody>
      </p:sp>
      <p:sp>
        <p:nvSpPr>
          <p:cNvPr id="186" name="CSS (Cascading Style Sheets)"/>
          <p:cNvSpPr txBox="1"/>
          <p:nvPr/>
        </p:nvSpPr>
        <p:spPr>
          <a:xfrm>
            <a:off x="1066405" y="3112937"/>
            <a:ext cx="11405738" cy="35394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defRPr>
            </a:lvl1pPr>
          </a:lstStyle>
          <a:p>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sults"/>
          <p:cNvSpPr txBox="1"/>
          <p:nvPr/>
        </p:nvSpPr>
        <p:spPr>
          <a:xfrm>
            <a:off x="5281397" y="557559"/>
            <a:ext cx="1734469" cy="7001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latin typeface="Times New Roman"/>
                <a:ea typeface="Times New Roman"/>
                <a:cs typeface="Times New Roman"/>
                <a:sym typeface="Times New Roman"/>
              </a:defRPr>
            </a:lvl1pPr>
          </a:lstStyle>
          <a:p>
            <a:r>
              <a:rPr dirty="0"/>
              <a:t>Results</a:t>
            </a:r>
          </a:p>
        </p:txBody>
      </p:sp>
      <p:pic>
        <p:nvPicPr>
          <p:cNvPr id="197" name="Screenshot 2024-04-02 at 11.13.37 PM.png" descr="Screenshot 2024-04-02 at 11.13.37 PM.png"/>
          <p:cNvPicPr>
            <a:picLocks/>
          </p:cNvPicPr>
          <p:nvPr/>
        </p:nvPicPr>
        <p:blipFill>
          <a:blip r:embed="rId2">
            <a:extLst/>
          </a:blip>
          <a:stretch>
            <a:fillRect/>
          </a:stretch>
        </p:blipFill>
        <p:spPr>
          <a:xfrm>
            <a:off x="1695396" y="1415094"/>
            <a:ext cx="8765155" cy="75347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Screenshot 2024-04-02 at 11.14.17 PM.png" descr="Screenshot 2024-04-02 at 11.14.17 PM.png"/>
          <p:cNvPicPr>
            <a:picLocks/>
          </p:cNvPicPr>
          <p:nvPr/>
        </p:nvPicPr>
        <p:blipFill>
          <a:blip r:embed="rId2">
            <a:extLst/>
          </a:blip>
          <a:stretch>
            <a:fillRect/>
          </a:stretch>
        </p:blipFill>
        <p:spPr>
          <a:xfrm>
            <a:off x="1231900" y="1625600"/>
            <a:ext cx="10528300" cy="6502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1B04-B377-4474-8CB6-30B52A9E0626}"/>
              </a:ext>
            </a:extLst>
          </p:cNvPr>
          <p:cNvPicPr>
            <a:picLocks noChangeAspect="1"/>
          </p:cNvPicPr>
          <p:nvPr/>
        </p:nvPicPr>
        <p:blipFill rotWithShape="1">
          <a:blip r:embed="rId2"/>
          <a:srcRect l="38621" t="36775" r="21637" b="23188"/>
          <a:stretch/>
        </p:blipFill>
        <p:spPr>
          <a:xfrm>
            <a:off x="188653" y="1537253"/>
            <a:ext cx="10874573" cy="6162261"/>
          </a:xfrm>
          <a:prstGeom prst="rect">
            <a:avLst/>
          </a:prstGeom>
        </p:spPr>
      </p:pic>
      <p:sp>
        <p:nvSpPr>
          <p:cNvPr id="4" name="TextBox 3">
            <a:extLst>
              <a:ext uri="{FF2B5EF4-FFF2-40B4-BE49-F238E27FC236}">
                <a16:creationId xmlns:a16="http://schemas.microsoft.com/office/drawing/2014/main" id="{F2028173-6D45-456C-BEE3-F1F871FB15B6}"/>
              </a:ext>
            </a:extLst>
          </p:cNvPr>
          <p:cNvSpPr txBox="1"/>
          <p:nvPr/>
        </p:nvSpPr>
        <p:spPr>
          <a:xfrm>
            <a:off x="2107095" y="477078"/>
            <a:ext cx="5698435" cy="461665"/>
          </a:xfrm>
          <a:prstGeom prst="rect">
            <a:avLst/>
          </a:prstGeom>
          <a:noFill/>
        </p:spPr>
        <p:txBody>
          <a:bodyPr wrap="square" rtlCol="0">
            <a:spAutoFit/>
          </a:bodyPr>
          <a:lstStyle/>
          <a:p>
            <a:r>
              <a:rPr lang="en-US" sz="2400" dirty="0"/>
              <a:t>Registration portal</a:t>
            </a:r>
          </a:p>
        </p:txBody>
      </p:sp>
    </p:spTree>
    <p:extLst>
      <p:ext uri="{BB962C8B-B14F-4D97-AF65-F5344CB8AC3E}">
        <p14:creationId xmlns:p14="http://schemas.microsoft.com/office/powerpoint/2010/main" val="3600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D2295-CFF3-4182-A04E-B90CD63EBE87}"/>
              </a:ext>
            </a:extLst>
          </p:cNvPr>
          <p:cNvPicPr>
            <a:picLocks noChangeAspect="1"/>
          </p:cNvPicPr>
          <p:nvPr/>
        </p:nvPicPr>
        <p:blipFill rotWithShape="1">
          <a:blip r:embed="rId2"/>
          <a:srcRect l="35666" t="25181" r="17256" b="14493"/>
          <a:stretch/>
        </p:blipFill>
        <p:spPr>
          <a:xfrm>
            <a:off x="251792" y="1308951"/>
            <a:ext cx="11102007" cy="7185331"/>
          </a:xfrm>
          <a:prstGeom prst="rect">
            <a:avLst/>
          </a:prstGeom>
        </p:spPr>
      </p:pic>
      <p:sp>
        <p:nvSpPr>
          <p:cNvPr id="4" name="TextBox 3">
            <a:extLst>
              <a:ext uri="{FF2B5EF4-FFF2-40B4-BE49-F238E27FC236}">
                <a16:creationId xmlns:a16="http://schemas.microsoft.com/office/drawing/2014/main" id="{3A971630-3C0F-4E75-B7A9-ECB373234A1C}"/>
              </a:ext>
            </a:extLst>
          </p:cNvPr>
          <p:cNvSpPr txBox="1"/>
          <p:nvPr/>
        </p:nvSpPr>
        <p:spPr>
          <a:xfrm>
            <a:off x="728870" y="251791"/>
            <a:ext cx="4253947" cy="369332"/>
          </a:xfrm>
          <a:prstGeom prst="rect">
            <a:avLst/>
          </a:prstGeom>
          <a:noFill/>
        </p:spPr>
        <p:txBody>
          <a:bodyPr wrap="square" rtlCol="0">
            <a:spAutoFit/>
          </a:bodyPr>
          <a:lstStyle/>
          <a:p>
            <a:r>
              <a:rPr lang="en-US" dirty="0"/>
              <a:t>MP3 player </a:t>
            </a:r>
          </a:p>
        </p:txBody>
      </p:sp>
    </p:spTree>
    <p:extLst>
      <p:ext uri="{BB962C8B-B14F-4D97-AF65-F5344CB8AC3E}">
        <p14:creationId xmlns:p14="http://schemas.microsoft.com/office/powerpoint/2010/main" val="76948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39A5F-BD8E-4D25-9F47-7B1DE4C0B89B}"/>
              </a:ext>
            </a:extLst>
          </p:cNvPr>
          <p:cNvPicPr>
            <a:picLocks noChangeAspect="1"/>
          </p:cNvPicPr>
          <p:nvPr/>
        </p:nvPicPr>
        <p:blipFill rotWithShape="1">
          <a:blip r:embed="rId2"/>
          <a:srcRect l="36685" t="19856" r="17256" b="23465"/>
          <a:stretch/>
        </p:blipFill>
        <p:spPr>
          <a:xfrm>
            <a:off x="225287" y="921552"/>
            <a:ext cx="10785613" cy="7492661"/>
          </a:xfrm>
          <a:prstGeom prst="rect">
            <a:avLst/>
          </a:prstGeom>
        </p:spPr>
      </p:pic>
      <p:sp>
        <p:nvSpPr>
          <p:cNvPr id="4" name="TextBox 3">
            <a:extLst>
              <a:ext uri="{FF2B5EF4-FFF2-40B4-BE49-F238E27FC236}">
                <a16:creationId xmlns:a16="http://schemas.microsoft.com/office/drawing/2014/main" id="{43097F4D-F62A-4820-81F0-7FC7C00FC54E}"/>
              </a:ext>
            </a:extLst>
          </p:cNvPr>
          <p:cNvSpPr txBox="1"/>
          <p:nvPr/>
        </p:nvSpPr>
        <p:spPr>
          <a:xfrm>
            <a:off x="1073426" y="291548"/>
            <a:ext cx="5592417" cy="369332"/>
          </a:xfrm>
          <a:prstGeom prst="rect">
            <a:avLst/>
          </a:prstGeom>
          <a:noFill/>
        </p:spPr>
        <p:txBody>
          <a:bodyPr wrap="square" rtlCol="0">
            <a:spAutoFit/>
          </a:bodyPr>
          <a:lstStyle/>
          <a:p>
            <a:r>
              <a:rPr lang="en-US" dirty="0"/>
              <a:t>Concert Details</a:t>
            </a:r>
          </a:p>
        </p:txBody>
      </p:sp>
    </p:spTree>
    <p:extLst>
      <p:ext uri="{BB962C8B-B14F-4D97-AF65-F5344CB8AC3E}">
        <p14:creationId xmlns:p14="http://schemas.microsoft.com/office/powerpoint/2010/main" val="3702396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4F475-CE87-4460-BA42-D6AEB04415D7}"/>
              </a:ext>
            </a:extLst>
          </p:cNvPr>
          <p:cNvPicPr>
            <a:picLocks noChangeAspect="1"/>
          </p:cNvPicPr>
          <p:nvPr/>
        </p:nvPicPr>
        <p:blipFill rotWithShape="1">
          <a:blip r:embed="rId2"/>
          <a:srcRect l="36685" t="19927" r="17459" b="22826"/>
          <a:stretch/>
        </p:blipFill>
        <p:spPr>
          <a:xfrm>
            <a:off x="357809" y="-244017"/>
            <a:ext cx="10481631" cy="8422817"/>
          </a:xfrm>
          <a:prstGeom prst="rect">
            <a:avLst/>
          </a:prstGeom>
        </p:spPr>
      </p:pic>
      <p:sp>
        <p:nvSpPr>
          <p:cNvPr id="4" name="TextBox 3">
            <a:extLst>
              <a:ext uri="{FF2B5EF4-FFF2-40B4-BE49-F238E27FC236}">
                <a16:creationId xmlns:a16="http://schemas.microsoft.com/office/drawing/2014/main" id="{94B856AB-EFF6-4DAE-9E59-BEAF458CFF7D}"/>
              </a:ext>
            </a:extLst>
          </p:cNvPr>
          <p:cNvSpPr txBox="1"/>
          <p:nvPr/>
        </p:nvSpPr>
        <p:spPr>
          <a:xfrm>
            <a:off x="1524000" y="119270"/>
            <a:ext cx="601648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Reviews and Comments</a:t>
            </a:r>
          </a:p>
        </p:txBody>
      </p:sp>
    </p:spTree>
    <p:extLst>
      <p:ext uri="{BB962C8B-B14F-4D97-AF65-F5344CB8AC3E}">
        <p14:creationId xmlns:p14="http://schemas.microsoft.com/office/powerpoint/2010/main" val="283863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ing outcomes"/>
          <p:cNvSpPr txBox="1"/>
          <p:nvPr/>
        </p:nvSpPr>
        <p:spPr>
          <a:xfrm>
            <a:off x="3867015" y="614183"/>
            <a:ext cx="4387131" cy="7001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latin typeface="Times New Roman"/>
                <a:ea typeface="Times New Roman"/>
                <a:cs typeface="Times New Roman"/>
                <a:sym typeface="Times New Roman"/>
              </a:defRPr>
            </a:lvl1pPr>
          </a:lstStyle>
          <a:p>
            <a:r>
              <a:t>Learning outcomes</a:t>
            </a:r>
          </a:p>
        </p:txBody>
      </p:sp>
      <p:sp>
        <p:nvSpPr>
          <p:cNvPr id="202" name="Understanding of Web Technologies"/>
          <p:cNvSpPr txBox="1"/>
          <p:nvPr/>
        </p:nvSpPr>
        <p:spPr>
          <a:xfrm>
            <a:off x="927151" y="1881374"/>
            <a:ext cx="11864031"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defRPr>
                <a:solidFill>
                  <a:srgbClr val="000000"/>
                </a:solidFill>
                <a:latin typeface="Times New Roman"/>
                <a:ea typeface="Times New Roman"/>
                <a:cs typeface="Times New Roman"/>
                <a:sym typeface="Times New Roman"/>
              </a:defRPr>
            </a:lvl1pPr>
          </a:lstStyle>
          <a:p>
            <a:r>
              <a:t>Understanding of Web Technologies</a:t>
            </a:r>
          </a:p>
        </p:txBody>
      </p:sp>
      <p:sp>
        <p:nvSpPr>
          <p:cNvPr id="203" name="Problem-Solving Skills"/>
          <p:cNvSpPr txBox="1"/>
          <p:nvPr/>
        </p:nvSpPr>
        <p:spPr>
          <a:xfrm>
            <a:off x="912965" y="3060340"/>
            <a:ext cx="11628235"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t>Problem-Solving Skills</a:t>
            </a:r>
          </a:p>
        </p:txBody>
      </p:sp>
      <p:sp>
        <p:nvSpPr>
          <p:cNvPr id="204" name="Project Management and Collaboration"/>
          <p:cNvSpPr txBox="1"/>
          <p:nvPr/>
        </p:nvSpPr>
        <p:spPr>
          <a:xfrm>
            <a:off x="912965" y="4373567"/>
            <a:ext cx="11628235"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t>Project Management and Collaboration</a:t>
            </a:r>
          </a:p>
        </p:txBody>
      </p:sp>
      <p:sp>
        <p:nvSpPr>
          <p:cNvPr id="205" name="User-Centric Design Principles"/>
          <p:cNvSpPr txBox="1"/>
          <p:nvPr/>
        </p:nvSpPr>
        <p:spPr>
          <a:xfrm>
            <a:off x="882258" y="5686794"/>
            <a:ext cx="11474947"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t>User-Centric Design Principles</a:t>
            </a:r>
          </a:p>
        </p:txBody>
      </p:sp>
      <p:sp>
        <p:nvSpPr>
          <p:cNvPr id="206" name="Testing and Quality Assurance"/>
          <p:cNvSpPr txBox="1"/>
          <p:nvPr/>
        </p:nvSpPr>
        <p:spPr>
          <a:xfrm>
            <a:off x="927151" y="7000020"/>
            <a:ext cx="11864030"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t>Testing and Quality Assurance</a:t>
            </a:r>
          </a:p>
        </p:txBody>
      </p:sp>
      <p:sp>
        <p:nvSpPr>
          <p:cNvPr id="207" name="Oval"/>
          <p:cNvSpPr/>
          <p:nvPr/>
        </p:nvSpPr>
        <p:spPr>
          <a:xfrm>
            <a:off x="657524" y="2033469"/>
            <a:ext cx="212966" cy="236269"/>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208" name="Oval"/>
          <p:cNvSpPr/>
          <p:nvPr/>
        </p:nvSpPr>
        <p:spPr>
          <a:xfrm>
            <a:off x="657524" y="3212435"/>
            <a:ext cx="212966" cy="236269"/>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209" name="Oval"/>
          <p:cNvSpPr/>
          <p:nvPr/>
        </p:nvSpPr>
        <p:spPr>
          <a:xfrm>
            <a:off x="657524" y="4525661"/>
            <a:ext cx="212966" cy="236269"/>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210" name="Oval"/>
          <p:cNvSpPr/>
          <p:nvPr/>
        </p:nvSpPr>
        <p:spPr>
          <a:xfrm>
            <a:off x="657524" y="5811772"/>
            <a:ext cx="212966" cy="236268"/>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211" name="Oval"/>
          <p:cNvSpPr/>
          <p:nvPr/>
        </p:nvSpPr>
        <p:spPr>
          <a:xfrm>
            <a:off x="657524" y="7152115"/>
            <a:ext cx="212966" cy="236269"/>
          </a:xfrm>
          <a:prstGeom prst="ellipse">
            <a:avLst/>
          </a:prstGeom>
          <a:blipFill>
            <a:blip r:embed="rId2"/>
          </a:blipFill>
          <a:ln w="3175">
            <a:miter lim="400000"/>
          </a:ln>
        </p:spPr>
        <p:txBody>
          <a:bodyPr lIns="38100" tIns="38100" rIns="38100" bIns="38100" anchor="ctr"/>
          <a:lstStyle/>
          <a:p>
            <a:pPr algn="ctr">
              <a:spcBef>
                <a:spcPts val="0"/>
              </a:spcBef>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onclusion"/>
          <p:cNvSpPr txBox="1"/>
          <p:nvPr/>
        </p:nvSpPr>
        <p:spPr>
          <a:xfrm>
            <a:off x="4230762" y="449801"/>
            <a:ext cx="2965603" cy="7612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defRPr>
            </a:lvl1pPr>
          </a:lstStyle>
          <a:p>
            <a:r>
              <a:t>Conclusion</a:t>
            </a:r>
          </a:p>
        </p:txBody>
      </p:sp>
      <p:sp>
        <p:nvSpPr>
          <p:cNvPr id="217" name="The package was designed in such a way that future modifications can be done easily. The following conclusions can be deduced from the development of the project:"/>
          <p:cNvSpPr txBox="1"/>
          <p:nvPr/>
        </p:nvSpPr>
        <p:spPr>
          <a:xfrm>
            <a:off x="478189" y="1531188"/>
            <a:ext cx="12048422" cy="604780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defTabSz="457200">
              <a:spcBef>
                <a:spcPts val="1200"/>
              </a:spcBef>
              <a:defRPr sz="2400">
                <a:solidFill>
                  <a:srgbClr val="000000"/>
                </a:solidFill>
                <a:latin typeface="Times New Roman"/>
                <a:ea typeface="Times New Roman"/>
                <a:cs typeface="Times New Roman"/>
                <a:sym typeface="Times New Roman"/>
              </a:defRPr>
            </a:lvl1pPr>
          </a:lstStyle>
          <a:p>
            <a:r>
              <a:rPr lang="en-US" dirty="0"/>
              <a:t>1)</a:t>
            </a:r>
            <a:r>
              <a:rPr dirty="0"/>
              <a:t>The package was designed in such a way that future modifications can be done easily.</a:t>
            </a:r>
            <a:endParaRPr lang="en-US" dirty="0"/>
          </a:p>
          <a:p>
            <a:r>
              <a:rPr lang="en-US" dirty="0"/>
              <a:t>2)Automation of the entire system improves the efficiency.</a:t>
            </a:r>
          </a:p>
          <a:p>
            <a:endParaRPr lang="en-US" dirty="0"/>
          </a:p>
          <a:p>
            <a:r>
              <a:rPr lang="en-US" dirty="0"/>
              <a:t>3) As part of the friendly graphical user interface which proves to be better when compared to the existing</a:t>
            </a:r>
          </a:p>
          <a:p>
            <a:endParaRPr lang="en-US" dirty="0"/>
          </a:p>
          <a:p>
            <a:r>
              <a:rPr lang="en-US" dirty="0"/>
              <a:t>4)Appropriate access is given to the authorized users depending on their permissions </a:t>
            </a:r>
          </a:p>
          <a:p>
            <a:r>
              <a:rPr lang="en-US" dirty="0"/>
              <a:t>Updating of information becomes so easier</a:t>
            </a:r>
          </a:p>
          <a:p>
            <a:endParaRPr lang="en-US" dirty="0"/>
          </a:p>
          <a:p>
            <a:r>
              <a:rPr lang="en-US" dirty="0"/>
              <a:t>5) System security, data security and reliability are the striking features</a:t>
            </a:r>
          </a:p>
          <a:p>
            <a:endParaRPr lang="en-US" dirty="0"/>
          </a:p>
          <a:p>
            <a:r>
              <a:rPr lang="en-US" dirty="0"/>
              <a:t>6)The System has adequate scope for modification in future if it is necessary.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Internship Certificate"/>
          <p:cNvSpPr txBox="1"/>
          <p:nvPr/>
        </p:nvSpPr>
        <p:spPr>
          <a:xfrm>
            <a:off x="3479305" y="414816"/>
            <a:ext cx="5509261" cy="7612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lgn="just">
              <a:defRPr sz="4400">
                <a:solidFill>
                  <a:srgbClr val="000000"/>
                </a:solidFill>
              </a:defRPr>
            </a:lvl1pPr>
          </a:lstStyle>
          <a:p>
            <a:r>
              <a:t>Internship Certificate</a:t>
            </a:r>
          </a:p>
        </p:txBody>
      </p:sp>
      <p:pic>
        <p:nvPicPr>
          <p:cNvPr id="3" name="Picture 2">
            <a:extLst>
              <a:ext uri="{FF2B5EF4-FFF2-40B4-BE49-F238E27FC236}">
                <a16:creationId xmlns:a16="http://schemas.microsoft.com/office/drawing/2014/main" id="{66DDEC17-C491-4A01-8579-8826ED930FCC}"/>
              </a:ext>
            </a:extLst>
          </p:cNvPr>
          <p:cNvPicPr>
            <a:picLocks noChangeAspect="1"/>
          </p:cNvPicPr>
          <p:nvPr/>
        </p:nvPicPr>
        <p:blipFill>
          <a:blip r:embed="rId2"/>
          <a:stretch>
            <a:fillRect/>
          </a:stretch>
        </p:blipFill>
        <p:spPr>
          <a:xfrm>
            <a:off x="3479305" y="1176105"/>
            <a:ext cx="5638993" cy="79732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erences"/>
          <p:cNvSpPr txBox="1"/>
          <p:nvPr/>
        </p:nvSpPr>
        <p:spPr>
          <a:xfrm>
            <a:off x="4844196" y="568175"/>
            <a:ext cx="2570758" cy="7001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latin typeface="Times New Roman"/>
                <a:ea typeface="Times New Roman"/>
                <a:cs typeface="Times New Roman"/>
                <a:sym typeface="Times New Roman"/>
              </a:defRPr>
            </a:lvl1pPr>
          </a:lstStyle>
          <a:p>
            <a:r>
              <a:t>References</a:t>
            </a:r>
          </a:p>
        </p:txBody>
      </p:sp>
      <p:sp>
        <p:nvSpPr>
          <p:cNvPr id="232" name="https:www.w3school.com"/>
          <p:cNvSpPr txBox="1"/>
          <p:nvPr/>
        </p:nvSpPr>
        <p:spPr>
          <a:xfrm>
            <a:off x="1001237" y="1515164"/>
            <a:ext cx="4570513"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pPr>
              <a:defRPr>
                <a:solidFill>
                  <a:srgbClr val="000000"/>
                </a:solidFill>
                <a:latin typeface="Times New Roman"/>
                <a:ea typeface="Times New Roman"/>
                <a:cs typeface="Times New Roman"/>
                <a:sym typeface="Times New Roman"/>
              </a:defRPr>
            </a:pPr>
            <a:r>
              <a:t>https:</a:t>
            </a:r>
            <a:r>
              <a:rPr u="sng">
                <a:hlinkClick r:id="rId2"/>
              </a:rPr>
              <a:t>www.w3school.com</a:t>
            </a:r>
          </a:p>
        </p:txBody>
      </p:sp>
      <p:sp>
        <p:nvSpPr>
          <p:cNvPr id="233" name="https://www.tutorialspoint.com/java/"/>
          <p:cNvSpPr txBox="1"/>
          <p:nvPr/>
        </p:nvSpPr>
        <p:spPr>
          <a:xfrm>
            <a:off x="980334" y="2539356"/>
            <a:ext cx="6525209" cy="5404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https://www.tutorialspoint.com/java/ </a:t>
            </a:r>
          </a:p>
        </p:txBody>
      </p:sp>
      <p:sp>
        <p:nvSpPr>
          <p:cNvPr id="234" name="http://www.javatpoint.com/java-tutorial"/>
          <p:cNvSpPr txBox="1"/>
          <p:nvPr/>
        </p:nvSpPr>
        <p:spPr>
          <a:xfrm>
            <a:off x="996658" y="3439476"/>
            <a:ext cx="7052098"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http://www.javatpoint.com/java-tutorial </a:t>
            </a:r>
          </a:p>
        </p:txBody>
      </p:sp>
      <p:sp>
        <p:nvSpPr>
          <p:cNvPr id="235" name="https://docs.oracle.com/javase/tutorial/"/>
          <p:cNvSpPr txBox="1"/>
          <p:nvPr/>
        </p:nvSpPr>
        <p:spPr>
          <a:xfrm>
            <a:off x="1009348" y="4422310"/>
            <a:ext cx="6779903"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https://docs.oracle.com/javase/tutorial/</a:t>
            </a:r>
          </a:p>
        </p:txBody>
      </p:sp>
      <p:sp>
        <p:nvSpPr>
          <p:cNvPr id="236" name="1.…"/>
          <p:cNvSpPr txBox="1"/>
          <p:nvPr/>
        </p:nvSpPr>
        <p:spPr>
          <a:xfrm>
            <a:off x="596166" y="1509547"/>
            <a:ext cx="283732" cy="727891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r>
              <a:rPr dirty="0"/>
              <a:t>1.</a:t>
            </a:r>
          </a:p>
          <a:p>
            <a:endParaRPr lang="en-US" dirty="0"/>
          </a:p>
          <a:p>
            <a:endParaRPr lang="en-US" dirty="0"/>
          </a:p>
          <a:p>
            <a:endParaRPr lang="en-US" dirty="0"/>
          </a:p>
          <a:p>
            <a:r>
              <a:rPr dirty="0"/>
              <a:t>2.</a:t>
            </a:r>
          </a:p>
          <a:p>
            <a:endParaRPr lang="en-US" dirty="0"/>
          </a:p>
          <a:p>
            <a:endParaRPr lang="en-US" dirty="0"/>
          </a:p>
          <a:p>
            <a:r>
              <a:rPr dirty="0"/>
              <a:t>3.</a:t>
            </a:r>
          </a:p>
          <a:p>
            <a:endParaRPr lang="en-US" dirty="0"/>
          </a:p>
          <a:p>
            <a:endParaRPr lang="en-US" dirty="0"/>
          </a:p>
          <a:p>
            <a:r>
              <a:rPr dirty="0"/>
              <a:t>4.</a:t>
            </a:r>
          </a:p>
          <a:p>
            <a:endParaRPr lang="en-US" dirty="0"/>
          </a:p>
          <a:p>
            <a:endParaRPr lang="en-US" dirty="0"/>
          </a:p>
          <a:p>
            <a:endParaRPr lang="en-US" dirty="0"/>
          </a:p>
          <a:p>
            <a:r>
              <a:rPr dirty="0"/>
              <a:t>5.</a:t>
            </a:r>
          </a:p>
          <a:p>
            <a:endParaRPr lang="en-US" dirty="0"/>
          </a:p>
          <a:p>
            <a:endParaRPr lang="en-US" dirty="0"/>
          </a:p>
          <a:p>
            <a:endParaRPr lang="en-US" dirty="0"/>
          </a:p>
          <a:p>
            <a:r>
              <a:rPr dirty="0"/>
              <a:t>6.</a:t>
            </a:r>
          </a:p>
          <a:p>
            <a:endParaRPr lang="en-US" dirty="0"/>
          </a:p>
          <a:p>
            <a:endParaRPr lang="en-US" dirty="0"/>
          </a:p>
          <a:p>
            <a:r>
              <a:rPr dirty="0"/>
              <a:t>7.</a:t>
            </a:r>
          </a:p>
          <a:p>
            <a:endParaRPr lang="en-US" dirty="0"/>
          </a:p>
          <a:p>
            <a:endParaRPr lang="en-US" dirty="0"/>
          </a:p>
          <a:p>
            <a:endParaRPr lang="en-US" dirty="0"/>
          </a:p>
          <a:p>
            <a:r>
              <a:rPr dirty="0"/>
              <a:t>8.</a:t>
            </a:r>
          </a:p>
        </p:txBody>
      </p:sp>
      <p:sp>
        <p:nvSpPr>
          <p:cNvPr id="237" name="https://www.coursera.org/"/>
          <p:cNvSpPr txBox="1"/>
          <p:nvPr/>
        </p:nvSpPr>
        <p:spPr>
          <a:xfrm>
            <a:off x="971659" y="5363788"/>
            <a:ext cx="4562079"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https://www.coursera.org/</a:t>
            </a:r>
          </a:p>
        </p:txBody>
      </p:sp>
      <p:sp>
        <p:nvSpPr>
          <p:cNvPr id="238" name="https://www.thenetninja.co.uk/"/>
          <p:cNvSpPr txBox="1"/>
          <p:nvPr/>
        </p:nvSpPr>
        <p:spPr>
          <a:xfrm>
            <a:off x="985500" y="6305265"/>
            <a:ext cx="5397637"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https://www.thenetninja.co.uk/</a:t>
            </a:r>
          </a:p>
        </p:txBody>
      </p:sp>
      <p:sp>
        <p:nvSpPr>
          <p:cNvPr id="239" name="https://css-tricks.com/"/>
          <p:cNvSpPr txBox="1"/>
          <p:nvPr/>
        </p:nvSpPr>
        <p:spPr>
          <a:xfrm>
            <a:off x="974128" y="7288100"/>
            <a:ext cx="3890765"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a:solidFill>
                  <a:srgbClr val="000000"/>
                </a:solidFill>
                <a:latin typeface="Times New Roman"/>
                <a:ea typeface="Times New Roman"/>
                <a:cs typeface="Times New Roman"/>
                <a:sym typeface="Times New Roman"/>
              </a:defRPr>
            </a:lvl1pPr>
          </a:lstStyle>
          <a:p>
            <a:r>
              <a:t>https://css-tricks.com/</a:t>
            </a:r>
          </a:p>
        </p:txBody>
      </p:sp>
      <p:sp>
        <p:nvSpPr>
          <p:cNvPr id="240" name="https://github.com/"/>
          <p:cNvSpPr txBox="1"/>
          <p:nvPr/>
        </p:nvSpPr>
        <p:spPr>
          <a:xfrm>
            <a:off x="966202" y="8270934"/>
            <a:ext cx="3363455" cy="54045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lgn="just">
              <a:defRPr>
                <a:solidFill>
                  <a:srgbClr val="000000"/>
                </a:solidFill>
                <a:latin typeface="Times New Roman"/>
                <a:ea typeface="Times New Roman"/>
                <a:cs typeface="Times New Roman"/>
                <a:sym typeface="Times New Roman"/>
              </a:defRPr>
            </a:lvl1pPr>
          </a:lstStyle>
          <a:p>
            <a:r>
              <a:t>https://github.com/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HANK YOU!"/>
          <p:cNvSpPr txBox="1"/>
          <p:nvPr/>
        </p:nvSpPr>
        <p:spPr>
          <a:xfrm>
            <a:off x="3218596" y="3681352"/>
            <a:ext cx="6417869" cy="128463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7700"/>
            </a:lvl1pPr>
          </a:lstStyle>
          <a:p>
            <a: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NTENTS:"/>
          <p:cNvSpPr txBox="1"/>
          <p:nvPr/>
        </p:nvSpPr>
        <p:spPr>
          <a:xfrm>
            <a:off x="-854229" y="321812"/>
            <a:ext cx="7917033" cy="7154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685800">
              <a:spcBef>
                <a:spcPts val="0"/>
              </a:spcBef>
              <a:buClrTx/>
              <a:defRPr sz="4400" b="1">
                <a:solidFill>
                  <a:srgbClr val="000066"/>
                </a:solidFill>
                <a:latin typeface="Times New Roman"/>
                <a:ea typeface="Times New Roman"/>
                <a:cs typeface="Times New Roman"/>
                <a:sym typeface="Times New Roman"/>
              </a:defRPr>
            </a:lvl1pPr>
          </a:lstStyle>
          <a:p>
            <a:r>
              <a:rPr dirty="0"/>
              <a:t>CONTENTS:</a:t>
            </a:r>
          </a:p>
        </p:txBody>
      </p:sp>
      <p:sp>
        <p:nvSpPr>
          <p:cNvPr id="148" name="About the company and Department…"/>
          <p:cNvSpPr txBox="1"/>
          <p:nvPr/>
        </p:nvSpPr>
        <p:spPr>
          <a:xfrm>
            <a:off x="874866" y="1773459"/>
            <a:ext cx="5625001" cy="660520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lang="en-US" sz="2400" dirty="0"/>
              <a:t>Abstract</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lang="en-US" sz="2400" dirty="0"/>
              <a:t>About the company and Department</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lang="en-US" sz="2400" dirty="0"/>
              <a:t>Introduction</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lang="en-US" sz="2400" dirty="0"/>
              <a:t>Problem statements</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Objectives</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Weekly Overview Of Internship Activities</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Tasks performed</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Technical topics learnt</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Results</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Learning outcomes</a:t>
            </a:r>
          </a:p>
          <a:p>
            <a:pPr marL="342900" indent="-342900" defTabSz="685800">
              <a:lnSpc>
                <a:spcPct val="140000"/>
              </a:lnSpc>
              <a:spcBef>
                <a:spcPts val="700"/>
              </a:spcBef>
              <a:buClrTx/>
              <a:buSzPct val="100000"/>
              <a:buChar char="❑"/>
              <a:defRPr>
                <a:solidFill>
                  <a:srgbClr val="000000"/>
                </a:solidFill>
                <a:latin typeface="Times New Roman"/>
                <a:ea typeface="Times New Roman"/>
                <a:cs typeface="Times New Roman"/>
                <a:sym typeface="Times New Roman"/>
              </a:defRPr>
            </a:pPr>
            <a:r>
              <a:rPr sz="2400" dirty="0"/>
              <a:t> 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bout the company and Department"/>
          <p:cNvSpPr txBox="1"/>
          <p:nvPr/>
        </p:nvSpPr>
        <p:spPr>
          <a:xfrm>
            <a:off x="2453142" y="340983"/>
            <a:ext cx="4837863" cy="75405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p>
            <a:pPr>
              <a:defRPr sz="4400"/>
            </a:pPr>
            <a:r>
              <a:rPr dirty="0">
                <a:solidFill>
                  <a:srgbClr val="000000"/>
                </a:solidFill>
                <a:latin typeface="Times New Roman"/>
                <a:ea typeface="Times New Roman"/>
                <a:cs typeface="Times New Roman"/>
                <a:sym typeface="Times New Roman"/>
              </a:rPr>
              <a:t>About the company </a:t>
            </a:r>
            <a:r>
              <a:rPr dirty="0"/>
              <a:t> </a:t>
            </a:r>
          </a:p>
        </p:txBody>
      </p:sp>
      <p:sp>
        <p:nvSpPr>
          <p:cNvPr id="2" name="TextBox 1">
            <a:extLst>
              <a:ext uri="{FF2B5EF4-FFF2-40B4-BE49-F238E27FC236}">
                <a16:creationId xmlns:a16="http://schemas.microsoft.com/office/drawing/2014/main" id="{A38414AD-9B30-4AC4-BEA2-9154B8E2C445}"/>
              </a:ext>
            </a:extLst>
          </p:cNvPr>
          <p:cNvSpPr txBox="1"/>
          <p:nvPr/>
        </p:nvSpPr>
        <p:spPr>
          <a:xfrm>
            <a:off x="980661" y="1934817"/>
            <a:ext cx="9952382"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Compsoft</a:t>
            </a:r>
            <a:r>
              <a:rPr lang="en-US" sz="2400" dirty="0">
                <a:latin typeface="Times New Roman" panose="02020603050405020304" pitchFamily="18" charset="0"/>
                <a:cs typeface="Times New Roman" panose="02020603050405020304" pitchFamily="18" charset="0"/>
              </a:rPr>
              <a:t> Technologies is a Technology Organization providing solutions for all web design and development, MYSQL, PYTHON Programming, HTML, CSS, ASP.NET and LINQ.</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organization where they have a right mix of professionals as a stakeholders to help us serve our clients with best of our capability and with at par industry standards.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have young, enthusiastic, passionate and creative Professionals to develop technological innovations in the field of Mobile technologies, Web applications as well as Business and Enterprise solution.</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Motto of the  organization is to “Collaborate with our clients to provide them with best Technological solution hence creating Good Present and Better Future for our client which will bring a cascading a positive effect in their business shape as well”.</a:t>
            </a:r>
          </a:p>
        </p:txBody>
      </p:sp>
      <p:pic>
        <p:nvPicPr>
          <p:cNvPr id="5" name="Picture 4">
            <a:extLst>
              <a:ext uri="{FF2B5EF4-FFF2-40B4-BE49-F238E27FC236}">
                <a16:creationId xmlns:a16="http://schemas.microsoft.com/office/drawing/2014/main" id="{39CC597C-B76B-4ADE-874C-1E1CB1094023}"/>
              </a:ext>
            </a:extLst>
          </p:cNvPr>
          <p:cNvPicPr>
            <a:picLocks noChangeAspect="1"/>
          </p:cNvPicPr>
          <p:nvPr/>
        </p:nvPicPr>
        <p:blipFill>
          <a:blip r:embed="rId2"/>
          <a:stretch>
            <a:fillRect/>
          </a:stretch>
        </p:blipFill>
        <p:spPr>
          <a:xfrm>
            <a:off x="4889500" y="7955969"/>
            <a:ext cx="1474021" cy="1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DDB3C0-E789-4B78-A4CF-02F9300D97CC}"/>
              </a:ext>
            </a:extLst>
          </p:cNvPr>
          <p:cNvSpPr txBox="1"/>
          <p:nvPr/>
        </p:nvSpPr>
        <p:spPr>
          <a:xfrm>
            <a:off x="1638300" y="622300"/>
            <a:ext cx="728980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A9FB8087-427F-4AF9-AA95-63851FAF67F1}"/>
              </a:ext>
            </a:extLst>
          </p:cNvPr>
          <p:cNvSpPr txBox="1"/>
          <p:nvPr/>
        </p:nvSpPr>
        <p:spPr>
          <a:xfrm>
            <a:off x="431800" y="1943100"/>
            <a:ext cx="9512300" cy="747897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musical band website, meticulously designed and developed using full-stack development techniques, invites you to explore the intersection of artistry and innovation.</a:t>
            </a:r>
          </a:p>
          <a:p>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Embark on a digital adventure through our website, where the art of music meets the prowess of technology.</a:t>
            </a:r>
          </a:p>
          <a:p>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Dive into the intricate architecture and seamless functionality that powers our online presence.</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full-stack development team has carefully engineered a user-friendly interface that offers not only an auditory delight but also a visually engaging experience.</a:t>
            </a:r>
          </a:p>
          <a:p>
            <a:r>
              <a:rPr lang="en-US"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Discover our multifaceted musical identity, as we harmonize various genres and styles into a symphony of sound.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website presents a dynamic showcase of our music, enriched with multimedia features such as audiovisual performances and interactive playlists</a:t>
            </a:r>
          </a:p>
        </p:txBody>
      </p:sp>
    </p:spTree>
    <p:extLst>
      <p:ext uri="{BB962C8B-B14F-4D97-AF65-F5344CB8AC3E}">
        <p14:creationId xmlns:p14="http://schemas.microsoft.com/office/powerpoint/2010/main" val="1415232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89047-E7A6-4E9F-96A3-95CB6CDF816D}"/>
              </a:ext>
            </a:extLst>
          </p:cNvPr>
          <p:cNvSpPr txBox="1"/>
          <p:nvPr/>
        </p:nvSpPr>
        <p:spPr>
          <a:xfrm>
            <a:off x="1842052" y="463826"/>
            <a:ext cx="8017566"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INTRODUCTION</a:t>
            </a:r>
            <a:r>
              <a:rPr lang="en-US" dirty="0"/>
              <a:t> </a:t>
            </a:r>
          </a:p>
        </p:txBody>
      </p:sp>
      <p:sp>
        <p:nvSpPr>
          <p:cNvPr id="3" name="TextBox 2">
            <a:extLst>
              <a:ext uri="{FF2B5EF4-FFF2-40B4-BE49-F238E27FC236}">
                <a16:creationId xmlns:a16="http://schemas.microsoft.com/office/drawing/2014/main" id="{6B1EEED7-ACB4-4E3B-9486-C4FD644D94A0}"/>
              </a:ext>
            </a:extLst>
          </p:cNvPr>
          <p:cNvSpPr txBox="1"/>
          <p:nvPr/>
        </p:nvSpPr>
        <p:spPr>
          <a:xfrm>
            <a:off x="410817" y="1921565"/>
            <a:ext cx="11065566"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Web applications are similar to the traditional applications you’d install on your Information, such as Microsoft Office.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able to perform the same kinds of tasks, they look the same and they feel the same but there is one key difference - the application itself is not installed on your phone or Information, but lives in the cloud.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Web apps are not new, but it used to be that they were often unable to compete with more traditional applications for business critical functions or where rich user interaction was required.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is no longer the case. With the power of modern web technologies, we are able to design and build performing, secure, and feature rich applications that live in the cloud and bring with them a huge number of benefits.</a:t>
            </a:r>
          </a:p>
        </p:txBody>
      </p:sp>
    </p:spTree>
    <p:extLst>
      <p:ext uri="{BB962C8B-B14F-4D97-AF65-F5344CB8AC3E}">
        <p14:creationId xmlns:p14="http://schemas.microsoft.com/office/powerpoint/2010/main" val="165376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1CE53-5FA9-4820-B7C7-50E711FD9C14}"/>
              </a:ext>
            </a:extLst>
          </p:cNvPr>
          <p:cNvSpPr txBox="1"/>
          <p:nvPr/>
        </p:nvSpPr>
        <p:spPr>
          <a:xfrm>
            <a:off x="1579217" y="411683"/>
            <a:ext cx="7726017"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Problem Statement </a:t>
            </a:r>
          </a:p>
        </p:txBody>
      </p:sp>
      <p:sp>
        <p:nvSpPr>
          <p:cNvPr id="3" name="TextBox 2">
            <a:extLst>
              <a:ext uri="{FF2B5EF4-FFF2-40B4-BE49-F238E27FC236}">
                <a16:creationId xmlns:a16="http://schemas.microsoft.com/office/drawing/2014/main" id="{519A29ED-8A19-4D31-80FE-E27B922DA29A}"/>
              </a:ext>
            </a:extLst>
          </p:cNvPr>
          <p:cNvSpPr txBox="1"/>
          <p:nvPr/>
        </p:nvSpPr>
        <p:spPr>
          <a:xfrm>
            <a:off x="715617" y="2027583"/>
            <a:ext cx="9342783"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develop an application which facilitates creation of web pages having a need to install any HTML editor based software</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develop a webpage  which can be used by any novice user that is developing web pages on the online.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module is designed to reduce the process involved in managing the activity of customers and business where the business can sell their services and the customers can buy those.</a:t>
            </a:r>
          </a:p>
        </p:txBody>
      </p:sp>
    </p:spTree>
    <p:extLst>
      <p:ext uri="{BB962C8B-B14F-4D97-AF65-F5344CB8AC3E}">
        <p14:creationId xmlns:p14="http://schemas.microsoft.com/office/powerpoint/2010/main" val="237533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e are committed to going the extra mile to bring success to the clients consistently"/>
          <p:cNvSpPr txBox="1"/>
          <p:nvPr/>
        </p:nvSpPr>
        <p:spPr>
          <a:xfrm>
            <a:off x="793618" y="2258290"/>
            <a:ext cx="10915047" cy="44627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spAutoFit/>
          </a:bodyPr>
          <a:lstStyle>
            <a:lvl1pPr algn="just" defTabSz="457200">
              <a:spcBef>
                <a:spcPts val="0"/>
              </a:spcBef>
              <a:defRPr sz="2400">
                <a:solidFill>
                  <a:srgbClr val="202B33"/>
                </a:solidFill>
                <a:latin typeface="Helvetica"/>
                <a:ea typeface="Helvetica"/>
                <a:cs typeface="Helvetica"/>
                <a:sym typeface="Helvetica"/>
              </a:defRPr>
            </a:lvl1pPr>
          </a:lstStyle>
          <a:p>
            <a:r>
              <a:rPr lang="en-US" dirty="0">
                <a:latin typeface="Times New Roman" panose="02020603050405020304" pitchFamily="18" charset="0"/>
                <a:cs typeface="Times New Roman" panose="02020603050405020304" pitchFamily="18" charset="0"/>
              </a:rPr>
              <a:t>To design a high responsive and an attractive homepage  </a:t>
            </a:r>
            <a:endParaRPr dirty="0">
              <a:latin typeface="Times New Roman" panose="02020603050405020304" pitchFamily="18" charset="0"/>
              <a:cs typeface="Times New Roman" panose="02020603050405020304" pitchFamily="18" charset="0"/>
            </a:endParaRPr>
          </a:p>
        </p:txBody>
      </p:sp>
      <p:sp>
        <p:nvSpPr>
          <p:cNvPr id="159" name="We are dedicated to delivering the right people, solutions, and services to the clients that they require to meet their technology challenges and business goals."/>
          <p:cNvSpPr txBox="1"/>
          <p:nvPr/>
        </p:nvSpPr>
        <p:spPr>
          <a:xfrm>
            <a:off x="844418" y="3414819"/>
            <a:ext cx="10915047" cy="44627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algn="just" defTabSz="457200">
              <a:spcBef>
                <a:spcPts val="0"/>
              </a:spcBef>
              <a:defRPr sz="2400">
                <a:solidFill>
                  <a:srgbClr val="202B33"/>
                </a:solidFill>
                <a:latin typeface="Times New Roman"/>
                <a:ea typeface="Times New Roman"/>
                <a:cs typeface="Times New Roman"/>
                <a:sym typeface="Times New Roman"/>
              </a:defRPr>
            </a:lvl1pPr>
          </a:lstStyle>
          <a:p>
            <a:r>
              <a:rPr lang="en-US" dirty="0"/>
              <a:t>To provide the client with the stats of the consumers</a:t>
            </a:r>
            <a:endParaRPr dirty="0"/>
          </a:p>
        </p:txBody>
      </p:sp>
      <p:sp>
        <p:nvSpPr>
          <p:cNvPr id="160" name="Circle"/>
          <p:cNvSpPr/>
          <p:nvPr/>
        </p:nvSpPr>
        <p:spPr>
          <a:xfrm>
            <a:off x="481573" y="2353136"/>
            <a:ext cx="218749" cy="215106"/>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161" name="Circle"/>
          <p:cNvSpPr/>
          <p:nvPr/>
        </p:nvSpPr>
        <p:spPr>
          <a:xfrm>
            <a:off x="481573" y="3422851"/>
            <a:ext cx="218749" cy="215106"/>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162" name="Optimizing client satisfaction with quality services"/>
          <p:cNvSpPr txBox="1"/>
          <p:nvPr/>
        </p:nvSpPr>
        <p:spPr>
          <a:xfrm>
            <a:off x="425784" y="4397043"/>
            <a:ext cx="7049366" cy="44627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lgn="just" defTabSz="457200">
              <a:spcBef>
                <a:spcPts val="0"/>
              </a:spcBef>
              <a:defRPr sz="2400">
                <a:solidFill>
                  <a:srgbClr val="202B33"/>
                </a:solidFill>
                <a:latin typeface="Times New Roman"/>
                <a:ea typeface="Times New Roman"/>
                <a:cs typeface="Times New Roman"/>
                <a:sym typeface="Times New Roman"/>
              </a:defRPr>
            </a:lvl1pPr>
          </a:lstStyle>
          <a:p>
            <a:r>
              <a:rPr lang="en-US" dirty="0"/>
              <a:t> 	To design a fast ,multi platform supporting webpage </a:t>
            </a:r>
            <a:endParaRPr dirty="0"/>
          </a:p>
        </p:txBody>
      </p:sp>
      <p:sp>
        <p:nvSpPr>
          <p:cNvPr id="163" name="Circle"/>
          <p:cNvSpPr/>
          <p:nvPr/>
        </p:nvSpPr>
        <p:spPr>
          <a:xfrm>
            <a:off x="481573" y="4492566"/>
            <a:ext cx="218749" cy="215106"/>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164" name="Oval"/>
          <p:cNvSpPr/>
          <p:nvPr/>
        </p:nvSpPr>
        <p:spPr>
          <a:xfrm>
            <a:off x="481573" y="5562282"/>
            <a:ext cx="218749" cy="227070"/>
          </a:xfrm>
          <a:prstGeom prst="ellipse">
            <a:avLst/>
          </a:prstGeom>
          <a:blipFill>
            <a:blip r:embed="rId2"/>
          </a:blipFill>
          <a:ln w="3175">
            <a:miter lim="400000"/>
          </a:ln>
        </p:spPr>
        <p:txBody>
          <a:bodyPr lIns="38100" tIns="38100" rIns="38100" bIns="38100" anchor="ctr"/>
          <a:lstStyle/>
          <a:p>
            <a:pPr algn="ctr">
              <a:spcBef>
                <a:spcPts val="0"/>
              </a:spcBef>
            </a:pPr>
            <a:endParaRPr/>
          </a:p>
        </p:txBody>
      </p:sp>
      <p:sp>
        <p:nvSpPr>
          <p:cNvPr id="165" name="Delivering the most efficient and the best solution to our clients to every client leveraging leading technologies &amp; industry best practices."/>
          <p:cNvSpPr txBox="1"/>
          <p:nvPr/>
        </p:nvSpPr>
        <p:spPr>
          <a:xfrm>
            <a:off x="844418" y="5479214"/>
            <a:ext cx="11592009" cy="12192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p>
            <a:pPr algn="just" defTabSz="457200">
              <a:spcBef>
                <a:spcPts val="0"/>
              </a:spcBef>
              <a:defRPr sz="2400">
                <a:solidFill>
                  <a:srgbClr val="000000"/>
                </a:solidFill>
                <a:latin typeface="Times New Roman"/>
                <a:ea typeface="Times New Roman"/>
                <a:cs typeface="Times New Roman"/>
                <a:sym typeface="Times New Roman"/>
              </a:defRPr>
            </a:pPr>
            <a:r>
              <a:rPr dirty="0"/>
              <a:t>Delivering the most efficient and the best solution to our clients to every client leveraging leading technologies &amp; industry best practices.</a:t>
            </a:r>
          </a:p>
          <a:p>
            <a:pPr defTabSz="457200">
              <a:spcBef>
                <a:spcPts val="0"/>
              </a:spcBef>
              <a:defRPr sz="1400">
                <a:solidFill>
                  <a:srgbClr val="000000"/>
                </a:solidFill>
                <a:latin typeface="Times Roman"/>
                <a:ea typeface="Times Roman"/>
                <a:cs typeface="Times Roman"/>
                <a:sym typeface="Times Roman"/>
              </a:defRPr>
            </a:pPr>
            <a:endParaRPr dirty="0"/>
          </a:p>
        </p:txBody>
      </p:sp>
      <p:sp>
        <p:nvSpPr>
          <p:cNvPr id="166" name="OBJECTIVES"/>
          <p:cNvSpPr txBox="1"/>
          <p:nvPr/>
        </p:nvSpPr>
        <p:spPr>
          <a:xfrm>
            <a:off x="4308618" y="755076"/>
            <a:ext cx="3379764" cy="7001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spAutoFit/>
          </a:bodyPr>
          <a:lstStyle>
            <a:lvl1pPr>
              <a:defRPr sz="4400">
                <a:solidFill>
                  <a:srgbClr val="000000"/>
                </a:solidFill>
                <a:latin typeface="Times New Roman"/>
                <a:ea typeface="Times New Roman"/>
                <a:cs typeface="Times New Roman"/>
                <a:sym typeface="Times New Roman"/>
              </a:defRPr>
            </a:lvl1pPr>
          </a:lstStyle>
          <a:p>
            <a:r>
              <a:t>OBJECTIVES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D85F65-2F57-4C72-9DEE-6E273710D3AC}"/>
              </a:ext>
            </a:extLst>
          </p:cNvPr>
          <p:cNvGraphicFramePr>
            <a:graphicFrameLocks noGrp="1"/>
          </p:cNvGraphicFramePr>
          <p:nvPr>
            <p:extLst>
              <p:ext uri="{D42A27DB-BD31-4B8C-83A1-F6EECF244321}">
                <p14:modId xmlns:p14="http://schemas.microsoft.com/office/powerpoint/2010/main" val="619624037"/>
              </p:ext>
            </p:extLst>
          </p:nvPr>
        </p:nvGraphicFramePr>
        <p:xfrm>
          <a:off x="1392766" y="2444044"/>
          <a:ext cx="8669868" cy="5547360"/>
        </p:xfrm>
        <a:graphic>
          <a:graphicData uri="http://schemas.openxmlformats.org/drawingml/2006/table">
            <a:tbl>
              <a:tblPr firstRow="1" bandRow="1">
                <a:tableStyleId>{5C22544A-7EE6-4342-B048-85BDC9FD1C3A}</a:tableStyleId>
              </a:tblPr>
              <a:tblGrid>
                <a:gridCol w="4334934">
                  <a:extLst>
                    <a:ext uri="{9D8B030D-6E8A-4147-A177-3AD203B41FA5}">
                      <a16:colId xmlns:a16="http://schemas.microsoft.com/office/drawing/2014/main" val="1189963175"/>
                    </a:ext>
                  </a:extLst>
                </a:gridCol>
                <a:gridCol w="4334934">
                  <a:extLst>
                    <a:ext uri="{9D8B030D-6E8A-4147-A177-3AD203B41FA5}">
                      <a16:colId xmlns:a16="http://schemas.microsoft.com/office/drawing/2014/main" val="3038968588"/>
                    </a:ext>
                  </a:extLst>
                </a:gridCol>
              </a:tblGrid>
              <a:tr h="370840">
                <a:tc>
                  <a:txBody>
                    <a:bodyPr/>
                    <a:lstStyle/>
                    <a:p>
                      <a:r>
                        <a:rPr lang="en-US" dirty="0"/>
                        <a:t>Week </a:t>
                      </a:r>
                    </a:p>
                  </a:txBody>
                  <a:tcPr/>
                </a:tc>
                <a:tc>
                  <a:txBody>
                    <a:bodyPr/>
                    <a:lstStyle/>
                    <a:p>
                      <a:r>
                        <a:rPr lang="en-US" dirty="0"/>
                        <a:t>Overview</a:t>
                      </a:r>
                    </a:p>
                  </a:txBody>
                  <a:tcPr/>
                </a:tc>
                <a:extLst>
                  <a:ext uri="{0D108BD9-81ED-4DB2-BD59-A6C34878D82A}">
                    <a16:rowId xmlns:a16="http://schemas.microsoft.com/office/drawing/2014/main" val="1227314901"/>
                  </a:ext>
                </a:extLst>
              </a:tr>
              <a:tr h="370840">
                <a:tc>
                  <a:txBody>
                    <a:bodyPr/>
                    <a:lstStyle/>
                    <a:p>
                      <a:r>
                        <a:rPr lang="en-US" dirty="0"/>
                        <a:t>Week 1</a:t>
                      </a:r>
                    </a:p>
                  </a:txBody>
                  <a:tcPr/>
                </a:tc>
                <a:tc>
                  <a:txBody>
                    <a:bodyPr/>
                    <a:lstStyle/>
                    <a:p>
                      <a:r>
                        <a:rPr lang="en-US" sz="2000" dirty="0"/>
                        <a:t>Orientation and  introduction</a:t>
                      </a:r>
                    </a:p>
                  </a:txBody>
                  <a:tcPr/>
                </a:tc>
                <a:extLst>
                  <a:ext uri="{0D108BD9-81ED-4DB2-BD59-A6C34878D82A}">
                    <a16:rowId xmlns:a16="http://schemas.microsoft.com/office/drawing/2014/main" val="2385759176"/>
                  </a:ext>
                </a:extLst>
              </a:tr>
              <a:tr h="370840">
                <a:tc>
                  <a:txBody>
                    <a:bodyPr/>
                    <a:lstStyle/>
                    <a:p>
                      <a:r>
                        <a:rPr lang="en-US" dirty="0"/>
                        <a:t>Week 2</a:t>
                      </a:r>
                    </a:p>
                  </a:txBody>
                  <a:tcPr/>
                </a:tc>
                <a:tc>
                  <a:txBody>
                    <a:bodyPr/>
                    <a:lstStyle/>
                    <a:p>
                      <a:pPr marL="0" marR="0" lvl="0" indent="0" algn="l" defTabSz="650230" rtl="0" eaLnBrk="1" fontAlgn="auto" latinLnBrk="0" hangingPunct="1">
                        <a:lnSpc>
                          <a:spcPct val="100000"/>
                        </a:lnSpc>
                        <a:spcBef>
                          <a:spcPts val="0"/>
                        </a:spcBef>
                        <a:spcAft>
                          <a:spcPts val="0"/>
                        </a:spcAft>
                        <a:buClrTx/>
                        <a:buSzTx/>
                        <a:buFontTx/>
                        <a:buNone/>
                        <a:tabLst/>
                        <a:defRPr/>
                      </a:pPr>
                      <a:r>
                        <a:rPr lang="en-US" sz="2000" dirty="0">
                          <a:latin typeface="+mj-lt"/>
                          <a:cs typeface="Times New Roman" panose="02020603050405020304" pitchFamily="18" charset="0"/>
                        </a:rPr>
                        <a:t>Learning about the technologies used in the project</a:t>
                      </a:r>
                    </a:p>
                    <a:p>
                      <a:endParaRPr lang="en-US" dirty="0"/>
                    </a:p>
                  </a:txBody>
                  <a:tcPr/>
                </a:tc>
                <a:extLst>
                  <a:ext uri="{0D108BD9-81ED-4DB2-BD59-A6C34878D82A}">
                    <a16:rowId xmlns:a16="http://schemas.microsoft.com/office/drawing/2014/main" val="1254263762"/>
                  </a:ext>
                </a:extLst>
              </a:tr>
              <a:tr h="370840">
                <a:tc>
                  <a:txBody>
                    <a:bodyPr/>
                    <a:lstStyle/>
                    <a:p>
                      <a:r>
                        <a:rPr lang="en-US" dirty="0"/>
                        <a:t>Week 3</a:t>
                      </a:r>
                    </a:p>
                  </a:txBody>
                  <a:tcPr/>
                </a:tc>
                <a:tc>
                  <a:txBody>
                    <a:bodyPr/>
                    <a:lstStyle/>
                    <a:p>
                      <a:pPr marL="0" marR="0" lvl="0" indent="0" algn="l" defTabSz="650230" rtl="0" eaLnBrk="1" fontAlgn="auto" latinLnBrk="0" hangingPunct="1">
                        <a:lnSpc>
                          <a:spcPct val="100000"/>
                        </a:lnSpc>
                        <a:spcBef>
                          <a:spcPts val="0"/>
                        </a:spcBef>
                        <a:spcAft>
                          <a:spcPts val="0"/>
                        </a:spcAft>
                        <a:buClrTx/>
                        <a:buSzTx/>
                        <a:buFontTx/>
                        <a:buNone/>
                        <a:tabLst/>
                        <a:defRPr/>
                      </a:pPr>
                      <a:r>
                        <a:rPr lang="en-US" sz="2000" dirty="0"/>
                        <a:t>Creating a Flowchart and adding in all the different variables and parameters</a:t>
                      </a:r>
                    </a:p>
                    <a:p>
                      <a:endParaRPr lang="en-US" dirty="0"/>
                    </a:p>
                  </a:txBody>
                  <a:tcPr/>
                </a:tc>
                <a:extLst>
                  <a:ext uri="{0D108BD9-81ED-4DB2-BD59-A6C34878D82A}">
                    <a16:rowId xmlns:a16="http://schemas.microsoft.com/office/drawing/2014/main" val="1294715907"/>
                  </a:ext>
                </a:extLst>
              </a:tr>
              <a:tr h="370840">
                <a:tc>
                  <a:txBody>
                    <a:bodyPr/>
                    <a:lstStyle/>
                    <a:p>
                      <a:r>
                        <a:rPr lang="en-US" dirty="0"/>
                        <a:t>Week 4</a:t>
                      </a:r>
                    </a:p>
                  </a:txBody>
                  <a:tcPr/>
                </a:tc>
                <a:tc>
                  <a:txBody>
                    <a:bodyPr/>
                    <a:lstStyle/>
                    <a:p>
                      <a:pPr marL="0" marR="0" lvl="0" indent="0" algn="l" defTabSz="650230" rtl="0" eaLnBrk="1" fontAlgn="auto" latinLnBrk="0" hangingPunct="1">
                        <a:lnSpc>
                          <a:spcPct val="100000"/>
                        </a:lnSpc>
                        <a:spcBef>
                          <a:spcPts val="0"/>
                        </a:spcBef>
                        <a:spcAft>
                          <a:spcPts val="0"/>
                        </a:spcAft>
                        <a:buClrTx/>
                        <a:buSzTx/>
                        <a:buFontTx/>
                        <a:buNone/>
                        <a:tabLst/>
                        <a:defRPr/>
                      </a:pPr>
                      <a:r>
                        <a:rPr lang="en-US" sz="2000" dirty="0"/>
                        <a:t>Problem-solving and iterative improvement </a:t>
                      </a:r>
                    </a:p>
                    <a:p>
                      <a:endParaRPr lang="en-US" sz="2000" dirty="0"/>
                    </a:p>
                  </a:txBody>
                  <a:tcPr/>
                </a:tc>
                <a:extLst>
                  <a:ext uri="{0D108BD9-81ED-4DB2-BD59-A6C34878D82A}">
                    <a16:rowId xmlns:a16="http://schemas.microsoft.com/office/drawing/2014/main" val="389077116"/>
                  </a:ext>
                </a:extLst>
              </a:tr>
              <a:tr h="370840">
                <a:tc>
                  <a:txBody>
                    <a:bodyPr/>
                    <a:lstStyle/>
                    <a:p>
                      <a:r>
                        <a:rPr lang="en-US" dirty="0"/>
                        <a:t>Week 5</a:t>
                      </a:r>
                    </a:p>
                  </a:txBody>
                  <a:tcPr/>
                </a:tc>
                <a:tc>
                  <a:txBody>
                    <a:bodyPr/>
                    <a:lstStyle/>
                    <a:p>
                      <a:pPr marL="0" marR="0" lvl="0" indent="0" algn="l" defTabSz="65023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Project completion and presentation</a:t>
                      </a:r>
                    </a:p>
                    <a:p>
                      <a:endParaRPr lang="en-US" dirty="0"/>
                    </a:p>
                  </a:txBody>
                  <a:tcPr/>
                </a:tc>
                <a:extLst>
                  <a:ext uri="{0D108BD9-81ED-4DB2-BD59-A6C34878D82A}">
                    <a16:rowId xmlns:a16="http://schemas.microsoft.com/office/drawing/2014/main" val="3234482728"/>
                  </a:ext>
                </a:extLst>
              </a:tr>
            </a:tbl>
          </a:graphicData>
        </a:graphic>
      </p:graphicFrame>
      <p:sp>
        <p:nvSpPr>
          <p:cNvPr id="3" name="TextBox 2">
            <a:extLst>
              <a:ext uri="{FF2B5EF4-FFF2-40B4-BE49-F238E27FC236}">
                <a16:creationId xmlns:a16="http://schemas.microsoft.com/office/drawing/2014/main" id="{7A409179-7E7C-4D14-8AC4-43E004C7C316}"/>
              </a:ext>
            </a:extLst>
          </p:cNvPr>
          <p:cNvSpPr txBox="1"/>
          <p:nvPr/>
        </p:nvSpPr>
        <p:spPr>
          <a:xfrm>
            <a:off x="2209800" y="838866"/>
            <a:ext cx="8089900" cy="923330"/>
          </a:xfrm>
          <a:prstGeom prst="rect">
            <a:avLst/>
          </a:prstGeom>
          <a:noFill/>
        </p:spPr>
        <p:txBody>
          <a:bodyPr wrap="square" rtlCol="0">
            <a:spAutoFit/>
          </a:bodyPr>
          <a:lstStyle/>
          <a:p>
            <a:r>
              <a:rPr lang="en-US" sz="3600" dirty="0"/>
              <a:t>Weekly view of internship activity</a:t>
            </a:r>
          </a:p>
          <a:p>
            <a:endParaRPr lang="en-US" dirty="0"/>
          </a:p>
        </p:txBody>
      </p:sp>
    </p:spTree>
    <p:extLst>
      <p:ext uri="{BB962C8B-B14F-4D97-AF65-F5344CB8AC3E}">
        <p14:creationId xmlns:p14="http://schemas.microsoft.com/office/powerpoint/2010/main" val="327654551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584200" rtl="0" fontAlgn="auto" latinLnBrk="0" hangingPunct="0">
          <a:lnSpc>
            <a:spcPct val="100000"/>
          </a:lnSpc>
          <a:spcBef>
            <a:spcPts val="0"/>
          </a:spcBef>
          <a:spcAft>
            <a:spcPts val="0"/>
          </a:spcAft>
          <a:buClr>
            <a:srgbClr val="9A7865"/>
          </a:buClr>
          <a:buSzTx/>
          <a:buFontTx/>
          <a:buNone/>
          <a:tabLst/>
          <a:defRPr kumimoji="0" sz="34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t">
        <a:spAutoFit/>
      </a:bodyPr>
      <a:lstStyle>
        <a:defPPr marL="0" marR="0" indent="0" algn="l" defTabSz="584200" rtl="0" fontAlgn="auto" latinLnBrk="0" hangingPunct="0">
          <a:lnSpc>
            <a:spcPct val="100000"/>
          </a:lnSpc>
          <a:spcBef>
            <a:spcPts val="3200"/>
          </a:spcBef>
          <a:spcAft>
            <a:spcPts val="0"/>
          </a:spcAft>
          <a:buClr>
            <a:srgbClr val="9A7865"/>
          </a:buClr>
          <a:buSzTx/>
          <a:buFontTx/>
          <a:buNone/>
          <a:tabLst/>
          <a:defRPr kumimoji="0" sz="34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447</TotalTime>
  <Words>953</Words>
  <Application>Microsoft Office PowerPoint</Application>
  <PresentationFormat>Custom</PresentationFormat>
  <Paragraphs>159</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Helvetica</vt:lpstr>
      <vt:lpstr>Helvetica Neue</vt:lpstr>
      <vt:lpstr>Times New Roman</vt:lpstr>
      <vt:lpstr>Times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Anirudh</dc:creator>
  <cp:lastModifiedBy>My PC</cp:lastModifiedBy>
  <cp:revision>19</cp:revision>
  <dcterms:modified xsi:type="dcterms:W3CDTF">2024-06-12T18:34:23Z</dcterms:modified>
</cp:coreProperties>
</file>